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1" r:id="rId4"/>
    <p:sldId id="257" r:id="rId5"/>
    <p:sldId id="258" r:id="rId6"/>
    <p:sldId id="262" r:id="rId7"/>
    <p:sldId id="264" r:id="rId8"/>
  </p:sldIdLst>
  <p:sldSz cx="6858000" cy="9144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CC"/>
    <a:srgbClr val="FFCCCC"/>
    <a:srgbClr val="CCCCFF"/>
    <a:srgbClr val="FFCCFF"/>
    <a:srgbClr val="CCECFF"/>
    <a:srgbClr val="FFFFFF"/>
    <a:srgbClr val="33CC33"/>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97" autoAdjust="0"/>
  </p:normalViewPr>
  <p:slideViewPr>
    <p:cSldViewPr>
      <p:cViewPr varScale="1">
        <p:scale>
          <a:sx n="49" d="100"/>
          <a:sy n="49" d="100"/>
        </p:scale>
        <p:origin x="1512" y="4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246471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31410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89651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119383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156754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377114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316383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232871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110303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308566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2518A29-3269-4775-836D-496C90FB98E5}" type="datetimeFigureOut">
              <a:rPr kumimoji="1" lang="ja-JP" altLang="en-US" smtClean="0"/>
              <a:t>2015/5/20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4032438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2518A29-3269-4775-836D-496C90FB98E5}" type="datetimeFigureOut">
              <a:rPr kumimoji="1" lang="ja-JP" altLang="en-US" smtClean="0"/>
              <a:t>2015/5/20</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7990981-7731-4126-833E-9BC796377394}" type="slidenum">
              <a:rPr kumimoji="1" lang="ja-JP" altLang="en-US" smtClean="0"/>
              <a:t>‹#›</a:t>
            </a:fld>
            <a:endParaRPr kumimoji="1" lang="ja-JP" altLang="en-US"/>
          </a:p>
        </p:txBody>
      </p:sp>
    </p:spTree>
    <p:extLst>
      <p:ext uri="{BB962C8B-B14F-4D97-AF65-F5344CB8AC3E}">
        <p14:creationId xmlns:p14="http://schemas.microsoft.com/office/powerpoint/2010/main" val="1865118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Ayano Ide\AppData\Local\Microsoft\Windows\Temporary Internet Files\Content.IE5\6WLV36PX\green-grass-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8" y="8016912"/>
            <a:ext cx="6858000" cy="112704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34338"/>
          <a:stretch/>
        </p:blipFill>
        <p:spPr>
          <a:xfrm>
            <a:off x="19671" y="-15150"/>
            <a:ext cx="6937721" cy="1559405"/>
          </a:xfrm>
          <a:prstGeom prst="rect">
            <a:avLst/>
          </a:prstGeom>
        </p:spPr>
      </p:pic>
      <p:sp>
        <p:nvSpPr>
          <p:cNvPr id="2" name="タイトル 1"/>
          <p:cNvSpPr>
            <a:spLocks noGrp="1"/>
          </p:cNvSpPr>
          <p:nvPr>
            <p:ph type="ctrTitle"/>
          </p:nvPr>
        </p:nvSpPr>
        <p:spPr>
          <a:xfrm>
            <a:off x="19610" y="2237345"/>
            <a:ext cx="6858000" cy="5410274"/>
          </a:xfrm>
          <a:blipFill dpi="0" rotWithShape="1">
            <a:blip r:embed="rId4">
              <a:extLst>
                <a:ext uri="{28A0092B-C50C-407E-A947-70E740481C1C}">
                  <a14:useLocalDpi xmlns:a14="http://schemas.microsoft.com/office/drawing/2010/main" val="0"/>
                </a:ext>
              </a:extLst>
            </a:blip>
            <a:srcRect/>
            <a:stretch>
              <a:fillRect/>
            </a:stretch>
          </a:blipFill>
        </p:spPr>
        <p:txBody>
          <a:bodyPr anchor="t">
            <a:normAutofit/>
          </a:bodyPr>
          <a:lstStyle/>
          <a:p>
            <a:pPr algn="l"/>
            <a:r>
              <a:rPr kumimoji="1" lang="en-US" altLang="ja-JP" sz="2400" dirty="0" smtClean="0">
                <a:latin typeface="HGP創英角ｺﾞｼｯｸUB" pitchFamily="50" charset="-128"/>
                <a:ea typeface="HGP創英角ｺﾞｼｯｸUB" pitchFamily="50" charset="-128"/>
              </a:rPr>
              <a:t/>
            </a:r>
            <a:br>
              <a:rPr kumimoji="1" lang="en-US" altLang="ja-JP" sz="2400" dirty="0" smtClean="0">
                <a:latin typeface="HGP創英角ｺﾞｼｯｸUB" pitchFamily="50" charset="-128"/>
                <a:ea typeface="HGP創英角ｺﾞｼｯｸUB" pitchFamily="50" charset="-128"/>
              </a:rPr>
            </a:br>
            <a:r>
              <a:rPr lang="ja-JP" altLang="en-US" sz="2400" dirty="0" smtClean="0">
                <a:latin typeface="HGP創英角ｺﾞｼｯｸUB" pitchFamily="50" charset="-128"/>
                <a:ea typeface="HGP創英角ｺﾞｼｯｸUB" pitchFamily="50" charset="-128"/>
              </a:rPr>
              <a:t>こんにちは</a:t>
            </a:r>
            <a:r>
              <a:rPr lang="ja-JP" altLang="en-US" sz="2400" dirty="0" smtClean="0">
                <a:latin typeface="HGP創英角ｺﾞｼｯｸUB" pitchFamily="50" charset="-128"/>
                <a:ea typeface="HGP創英角ｺﾞｼｯｸUB" pitchFamily="50" charset="-128"/>
              </a:rPr>
              <a:t>、</a:t>
            </a:r>
            <a:r>
              <a:rPr lang="ja-JP" altLang="en-US" sz="2400" dirty="0">
                <a:latin typeface="HGP創英角ｺﾞｼｯｸUB" pitchFamily="50" charset="-128"/>
                <a:ea typeface="HGP創英角ｺﾞｼｯｸUB" pitchFamily="50" charset="-128"/>
              </a:rPr>
              <a:t>野口</a:t>
            </a:r>
            <a:r>
              <a:rPr lang="ja-JP" altLang="en-US" sz="2400" dirty="0" smtClean="0">
                <a:latin typeface="HGP創英角ｺﾞｼｯｸUB" pitchFamily="50" charset="-128"/>
                <a:ea typeface="HGP創英角ｺﾞｼｯｸUB" pitchFamily="50" charset="-128"/>
              </a:rPr>
              <a:t>です</a:t>
            </a:r>
            <a:r>
              <a:rPr lang="ja-JP" altLang="en-US" sz="2400" dirty="0" smtClean="0">
                <a:latin typeface="HGP創英角ｺﾞｼｯｸUB" pitchFamily="50" charset="-128"/>
                <a:ea typeface="HGP創英角ｺﾞｼｯｸUB" pitchFamily="50" charset="-128"/>
              </a:rPr>
              <a:t>。</a:t>
            </a:r>
            <a:r>
              <a:rPr lang="en-US" altLang="ja-JP" sz="2400" dirty="0" smtClean="0">
                <a:latin typeface="HGP創英角ｺﾞｼｯｸUB" pitchFamily="50" charset="-128"/>
                <a:ea typeface="HGP創英角ｺﾞｼｯｸUB" pitchFamily="50" charset="-128"/>
              </a:rPr>
              <a:t/>
            </a:r>
            <a:br>
              <a:rPr lang="en-US" altLang="ja-JP" sz="2400" dirty="0" smtClean="0">
                <a:latin typeface="HGP創英角ｺﾞｼｯｸUB" pitchFamily="50" charset="-128"/>
                <a:ea typeface="HGP創英角ｺﾞｼｯｸUB" pitchFamily="50" charset="-128"/>
              </a:rPr>
            </a:br>
            <a:r>
              <a:rPr lang="ja-JP" altLang="en-US" sz="2400" dirty="0" smtClean="0">
                <a:latin typeface="HGP創英角ｺﾞｼｯｸUB" pitchFamily="50" charset="-128"/>
                <a:ea typeface="HGP創英角ｺﾞｼｯｸUB" pitchFamily="50" charset="-128"/>
              </a:rPr>
              <a:t>今日は高校</a:t>
            </a:r>
            <a:r>
              <a:rPr lang="en-US" altLang="ja-JP" sz="2400" dirty="0" smtClean="0">
                <a:latin typeface="HGP創英角ｺﾞｼｯｸUB" pitchFamily="50" charset="-128"/>
                <a:ea typeface="HGP創英角ｺﾞｼｯｸUB" pitchFamily="50" charset="-128"/>
              </a:rPr>
              <a:t>3</a:t>
            </a:r>
            <a:r>
              <a:rPr lang="ja-JP" altLang="en-US" sz="2400" dirty="0" smtClean="0">
                <a:latin typeface="HGP創英角ｺﾞｼｯｸUB" pitchFamily="50" charset="-128"/>
                <a:ea typeface="HGP創英角ｺﾞｼｯｸUB" pitchFamily="50" charset="-128"/>
              </a:rPr>
              <a:t>年生</a:t>
            </a:r>
            <a:r>
              <a:rPr lang="ja-JP" altLang="en-US" sz="2400" dirty="0" smtClean="0">
                <a:latin typeface="HGP創英角ｺﾞｼｯｸUB" pitchFamily="50" charset="-128"/>
                <a:ea typeface="HGP創英角ｺﾞｼｯｸUB" pitchFamily="50" charset="-128"/>
              </a:rPr>
              <a:t>の</a:t>
            </a:r>
            <a:r>
              <a:rPr lang="en-US" altLang="ja-JP" sz="2800" dirty="0">
                <a:latin typeface="HGP創英角ｺﾞｼｯｸUB" pitchFamily="50" charset="-128"/>
                <a:ea typeface="HGP創英角ｺﾞｼｯｸUB" pitchFamily="50" charset="-128"/>
              </a:rPr>
              <a:t>M</a:t>
            </a:r>
            <a:r>
              <a:rPr lang="ja-JP" altLang="en-US" sz="2800" dirty="0" err="1" smtClean="0">
                <a:latin typeface="HGP創英角ｺﾞｼｯｸUB" pitchFamily="50" charset="-128"/>
                <a:ea typeface="HGP創英角ｺﾞｼｯｸUB" pitchFamily="50" charset="-128"/>
              </a:rPr>
              <a:t>さん</a:t>
            </a:r>
            <a:r>
              <a:rPr lang="ja-JP" altLang="en-US" sz="2400" dirty="0" err="1" smtClean="0">
                <a:latin typeface="HGP創英角ｺﾞｼｯｸUB" pitchFamily="50" charset="-128"/>
                <a:ea typeface="HGP創英角ｺﾞｼｯｸUB" pitchFamily="50" charset="-128"/>
              </a:rPr>
              <a:t>を</a:t>
            </a:r>
            <a:r>
              <a:rPr lang="ja-JP" altLang="en-US" sz="2400" dirty="0" err="1" smtClean="0">
                <a:latin typeface="HGP創英角ｺﾞｼｯｸUB" pitchFamily="50" charset="-128"/>
                <a:ea typeface="HGP創英角ｺﾞｼｯｸUB" pitchFamily="50" charset="-128"/>
              </a:rPr>
              <a:t>紹</a:t>
            </a:r>
            <a:r>
              <a:rPr lang="ja-JP" altLang="en-US" sz="2400" dirty="0" smtClean="0">
                <a:latin typeface="HGP創英角ｺﾞｼｯｸUB" pitchFamily="50" charset="-128"/>
                <a:ea typeface="HGP創英角ｺﾞｼｯｸUB" pitchFamily="50" charset="-128"/>
              </a:rPr>
              <a:t>介したいと思います</a:t>
            </a:r>
            <a:r>
              <a:rPr lang="ja-JP" altLang="en-US" sz="2400" dirty="0" smtClean="0">
                <a:latin typeface="HGP創英角ｺﾞｼｯｸUB" pitchFamily="50" charset="-128"/>
                <a:ea typeface="HGP創英角ｺﾞｼｯｸUB" pitchFamily="50" charset="-128"/>
              </a:rPr>
              <a:t>。</a:t>
            </a:r>
            <a:r>
              <a:rPr lang="en-US" altLang="ja-JP" sz="2400" dirty="0" smtClean="0">
                <a:latin typeface="HGP創英角ｺﾞｼｯｸUB" pitchFamily="50" charset="-128"/>
                <a:ea typeface="HGP創英角ｺﾞｼｯｸUB" pitchFamily="50" charset="-128"/>
              </a:rPr>
              <a:t>M</a:t>
            </a:r>
            <a:r>
              <a:rPr lang="ja-JP" altLang="en-US" sz="2400" dirty="0" err="1" smtClean="0">
                <a:latin typeface="HGP創英角ｺﾞｼｯｸUB" pitchFamily="50" charset="-128"/>
                <a:ea typeface="HGP創英角ｺﾞｼｯｸUB" pitchFamily="50" charset="-128"/>
              </a:rPr>
              <a:t>さんは</a:t>
            </a:r>
            <a:r>
              <a:rPr lang="ja-JP" altLang="en-US" sz="2400" dirty="0" smtClean="0">
                <a:latin typeface="HGP創英角ｺﾞｼｯｸUB" pitchFamily="50" charset="-128"/>
                <a:ea typeface="HGP創英角ｺﾞｼｯｸUB" pitchFamily="50" charset="-128"/>
              </a:rPr>
              <a:t>和太鼓部</a:t>
            </a:r>
            <a:r>
              <a:rPr lang="ja-JP" altLang="en-US" sz="2400" dirty="0" smtClean="0">
                <a:latin typeface="HGP創英角ｺﾞｼｯｸUB" pitchFamily="50" charset="-128"/>
                <a:ea typeface="HGP創英角ｺﾞｼｯｸUB" pitchFamily="50" charset="-128"/>
              </a:rPr>
              <a:t>に</a:t>
            </a:r>
            <a:r>
              <a:rPr lang="ja-JP" altLang="en-US" sz="2400" dirty="0" smtClean="0">
                <a:latin typeface="HGP創英角ｺﾞｼｯｸUB" pitchFamily="50" charset="-128"/>
                <a:ea typeface="HGP創英角ｺﾞｼｯｸUB" pitchFamily="50" charset="-128"/>
              </a:rPr>
              <a:t>所属していて、</a:t>
            </a:r>
            <a:r>
              <a:rPr lang="ja-JP" altLang="en-US" sz="2400" dirty="0" smtClean="0">
                <a:solidFill>
                  <a:srgbClr val="00B0F0"/>
                </a:solidFill>
                <a:latin typeface="HGP創英角ｺﾞｼｯｸUB" pitchFamily="50" charset="-128"/>
                <a:ea typeface="HGP創英角ｺﾞｼｯｸUB" pitchFamily="50" charset="-128"/>
              </a:rPr>
              <a:t>週</a:t>
            </a:r>
            <a:r>
              <a:rPr lang="en-US" altLang="ja-JP" sz="2400" dirty="0">
                <a:solidFill>
                  <a:srgbClr val="00B0F0"/>
                </a:solidFill>
                <a:latin typeface="HGP創英角ｺﾞｼｯｸUB" pitchFamily="50" charset="-128"/>
                <a:ea typeface="HGP創英角ｺﾞｼｯｸUB" pitchFamily="50" charset="-128"/>
              </a:rPr>
              <a:t>4</a:t>
            </a:r>
            <a:r>
              <a:rPr lang="ja-JP" altLang="en-US" sz="2400" dirty="0" smtClean="0">
                <a:solidFill>
                  <a:srgbClr val="00B0F0"/>
                </a:solidFill>
                <a:latin typeface="HGP創英角ｺﾞｼｯｸUB" pitchFamily="50" charset="-128"/>
                <a:ea typeface="HGP創英角ｺﾞｼｯｸUB" pitchFamily="50" charset="-128"/>
              </a:rPr>
              <a:t>日</a:t>
            </a:r>
            <a:r>
              <a:rPr lang="ja-JP" altLang="en-US" sz="2400" dirty="0" smtClean="0">
                <a:latin typeface="HGP創英角ｺﾞｼｯｸUB" pitchFamily="50" charset="-128"/>
                <a:ea typeface="HGP創英角ｺﾞｼｯｸUB" pitchFamily="50" charset="-128"/>
              </a:rPr>
              <a:t>練習がある</a:t>
            </a:r>
            <a:r>
              <a:rPr lang="ja-JP" altLang="en-US" sz="2400" dirty="0" smtClean="0">
                <a:latin typeface="HGP創英角ｺﾞｼｯｸUB" pitchFamily="50" charset="-128"/>
                <a:ea typeface="HGP創英角ｺﾞｼｯｸUB" pitchFamily="50" charset="-128"/>
              </a:rPr>
              <a:t>そう</a:t>
            </a:r>
            <a:r>
              <a:rPr lang="ja-JP" altLang="en-US" sz="2400" dirty="0" smtClean="0">
                <a:latin typeface="HGP創英角ｺﾞｼｯｸUB" pitchFamily="50" charset="-128"/>
                <a:ea typeface="HGP創英角ｺﾞｼｯｸUB" pitchFamily="50" charset="-128"/>
              </a:rPr>
              <a:t>です</a:t>
            </a:r>
            <a:r>
              <a:rPr lang="ja-JP" altLang="en-US" sz="2400" dirty="0" smtClean="0">
                <a:latin typeface="HGP創英角ｺﾞｼｯｸUB" pitchFamily="50" charset="-128"/>
                <a:ea typeface="HGP創英角ｺﾞｼｯｸUB" pitchFamily="50" charset="-128"/>
              </a:rPr>
              <a:t>。</a:t>
            </a:r>
            <a:r>
              <a:rPr lang="en-US" altLang="ja-JP" sz="2400" dirty="0" smtClean="0">
                <a:latin typeface="HGP創英角ｺﾞｼｯｸUB" pitchFamily="50" charset="-128"/>
                <a:ea typeface="HGP創英角ｺﾞｼｯｸUB" pitchFamily="50" charset="-128"/>
              </a:rPr>
              <a:t>6</a:t>
            </a:r>
            <a:r>
              <a:rPr lang="ja-JP" altLang="en-US" sz="2400" dirty="0" smtClean="0">
                <a:latin typeface="HGP創英角ｺﾞｼｯｸUB" pitchFamily="50" charset="-128"/>
                <a:ea typeface="HGP創英角ｺﾞｼｯｸUB" pitchFamily="50" charset="-128"/>
              </a:rPr>
              <a:t>月下旬に演奏会があり、それに向けて部活に打ち込んでいるそうです。</a:t>
            </a:r>
            <a:r>
              <a:rPr lang="en-US" altLang="ja-JP" sz="2400" dirty="0" smtClean="0">
                <a:latin typeface="HGP創英角ｺﾞｼｯｸUB" pitchFamily="50" charset="-128"/>
                <a:ea typeface="HGP創英角ｺﾞｼｯｸUB" pitchFamily="50" charset="-128"/>
              </a:rPr>
              <a:t/>
            </a:r>
            <a:br>
              <a:rPr lang="en-US" altLang="ja-JP" sz="2400" dirty="0" smtClean="0">
                <a:latin typeface="HGP創英角ｺﾞｼｯｸUB" pitchFamily="50" charset="-128"/>
                <a:ea typeface="HGP創英角ｺﾞｼｯｸUB" pitchFamily="50" charset="-128"/>
              </a:rPr>
            </a:br>
            <a:r>
              <a:rPr lang="ja-JP" altLang="en-US" sz="2400" dirty="0" smtClean="0">
                <a:latin typeface="HGP創英角ｺﾞｼｯｸUB" pitchFamily="50" charset="-128"/>
                <a:ea typeface="HGP創英角ｺﾞｼｯｸUB" pitchFamily="50" charset="-128"/>
              </a:rPr>
              <a:t>そんな中、東進に来て大門別を受けています。</a:t>
            </a:r>
            <a:r>
              <a:rPr lang="en-US" altLang="ja-JP" sz="2400" dirty="0" smtClean="0">
                <a:latin typeface="HGP創英角ｺﾞｼｯｸUB" pitchFamily="50" charset="-128"/>
                <a:ea typeface="HGP創英角ｺﾞｼｯｸUB" pitchFamily="50" charset="-128"/>
              </a:rPr>
              <a:t/>
            </a:r>
            <a:br>
              <a:rPr lang="en-US" altLang="ja-JP" sz="2400" dirty="0" smtClean="0">
                <a:latin typeface="HGP創英角ｺﾞｼｯｸUB" pitchFamily="50" charset="-128"/>
                <a:ea typeface="HGP創英角ｺﾞｼｯｸUB" pitchFamily="50" charset="-128"/>
              </a:rPr>
            </a:br>
            <a:r>
              <a:rPr lang="ja-JP" altLang="en-US" sz="3200" dirty="0" smtClean="0">
                <a:solidFill>
                  <a:srgbClr val="FF0000"/>
                </a:solidFill>
                <a:latin typeface="HGP創英角ｺﾞｼｯｸUB" pitchFamily="50" charset="-128"/>
                <a:ea typeface="HGP創英角ｺﾞｼｯｸUB" pitchFamily="50" charset="-128"/>
              </a:rPr>
              <a:t>勉強</a:t>
            </a:r>
            <a:r>
              <a:rPr lang="ja-JP" altLang="en-US" sz="2400" dirty="0" smtClean="0">
                <a:latin typeface="HGP創英角ｺﾞｼｯｸUB" pitchFamily="50" charset="-128"/>
                <a:ea typeface="HGP創英角ｺﾞｼｯｸUB" pitchFamily="50" charset="-128"/>
              </a:rPr>
              <a:t>にも</a:t>
            </a:r>
            <a:r>
              <a:rPr lang="ja-JP" altLang="en-US" sz="3200" dirty="0" smtClean="0">
                <a:solidFill>
                  <a:srgbClr val="FF0000"/>
                </a:solidFill>
                <a:latin typeface="HGP創英角ｺﾞｼｯｸUB" pitchFamily="50" charset="-128"/>
                <a:ea typeface="HGP創英角ｺﾞｼｯｸUB" pitchFamily="50" charset="-128"/>
              </a:rPr>
              <a:t>部活</a:t>
            </a:r>
            <a:r>
              <a:rPr lang="ja-JP" altLang="en-US" sz="2400" dirty="0" smtClean="0">
                <a:latin typeface="HGP創英角ｺﾞｼｯｸUB" pitchFamily="50" charset="-128"/>
                <a:ea typeface="HGP創英角ｺﾞｼｯｸUB" pitchFamily="50" charset="-128"/>
              </a:rPr>
              <a:t>にも一生懸命打ち込んでいます！</a:t>
            </a:r>
            <a:r>
              <a:rPr lang="en-US" altLang="ja-JP" sz="2400" dirty="0" smtClean="0">
                <a:latin typeface="HGP創英角ｺﾞｼｯｸUB" pitchFamily="50" charset="-128"/>
                <a:ea typeface="HGP創英角ｺﾞｼｯｸUB" pitchFamily="50" charset="-128"/>
              </a:rPr>
              <a:t/>
            </a:r>
            <a:br>
              <a:rPr lang="en-US" altLang="ja-JP" sz="2400" dirty="0" smtClean="0">
                <a:latin typeface="HGP創英角ｺﾞｼｯｸUB" pitchFamily="50" charset="-128"/>
                <a:ea typeface="HGP創英角ｺﾞｼｯｸUB" pitchFamily="50" charset="-128"/>
              </a:rPr>
            </a:br>
            <a:r>
              <a:rPr lang="ja-JP" altLang="en-US" sz="2400" dirty="0">
                <a:latin typeface="HGP創英角ｺﾞｼｯｸUB" pitchFamily="50" charset="-128"/>
                <a:ea typeface="HGP創英角ｺﾞｼｯｸUB" pitchFamily="50" charset="-128"/>
              </a:rPr>
              <a:t>皆</a:t>
            </a:r>
            <a:r>
              <a:rPr lang="ja-JP" altLang="en-US" sz="2400" dirty="0" smtClean="0">
                <a:latin typeface="HGP創英角ｺﾞｼｯｸUB" pitchFamily="50" charset="-128"/>
                <a:ea typeface="HGP創英角ｺﾞｼｯｸUB" pitchFamily="50" charset="-128"/>
              </a:rPr>
              <a:t>さんも頑張りましょう！！</a:t>
            </a:r>
            <a:endParaRPr kumimoji="1" lang="ja-JP" altLang="en-US" sz="2400" dirty="0">
              <a:latin typeface="HGP創英角ｺﾞｼｯｸUB" pitchFamily="50" charset="-128"/>
              <a:ea typeface="HGP創英角ｺﾞｼｯｸUB" pitchFamily="50" charset="-128"/>
            </a:endParaRPr>
          </a:p>
        </p:txBody>
      </p:sp>
      <p:pic>
        <p:nvPicPr>
          <p:cNvPr id="1026" name="Picture 2" descr="C:\Users\Ayano Ide\AppData\Local\Microsoft\Windows\Temporary Internet Files\Content.IE5\8GDW0X9O\1024-cc-library0100077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735" y="107504"/>
            <a:ext cx="1991369" cy="1975811"/>
          </a:xfrm>
          <a:prstGeom prst="ellipse">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49433" y="234721"/>
            <a:ext cx="1309974" cy="584775"/>
          </a:xfrm>
          <a:prstGeom prst="rect">
            <a:avLst/>
          </a:prstGeom>
          <a:noFill/>
        </p:spPr>
        <p:txBody>
          <a:bodyPr wrap="none" rtlCol="0">
            <a:spAutoFit/>
          </a:bodyPr>
          <a:lstStyle/>
          <a:p>
            <a:r>
              <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Script" panose="020B0504020000000003" pitchFamily="34" charset="0"/>
                <a:ea typeface="AR P丸ゴシック体M" panose="020B0600010101010101" pitchFamily="50" charset="-128"/>
                <a:cs typeface="Consolas" panose="020B0609020204030204" pitchFamily="49" charset="0"/>
              </a:rPr>
              <a:t>MAY</a:t>
            </a:r>
            <a:r>
              <a:rPr lang="en-US" altLang="ja-JP" sz="2800" b="1" dirty="0" smtClean="0">
                <a:latin typeface="Bradley Hand ITC" panose="03070402050302030203" pitchFamily="66" charset="0"/>
                <a:ea typeface="AR P丸ゴシック体M" panose="020B0600010101010101" pitchFamily="50" charset="-128"/>
              </a:rPr>
              <a:t> </a:t>
            </a:r>
            <a:endParaRPr kumimoji="1" lang="ja-JP" altLang="en-US" sz="2800" b="1" dirty="0">
              <a:latin typeface="Bradley Hand ITC" panose="03070402050302030203" pitchFamily="66" charset="0"/>
              <a:ea typeface="AR P丸ゴシック体M" panose="020B0600010101010101" pitchFamily="50" charset="-128"/>
            </a:endParaRPr>
          </a:p>
        </p:txBody>
      </p:sp>
      <p:sp>
        <p:nvSpPr>
          <p:cNvPr id="5" name="テキスト ボックス 4"/>
          <p:cNvSpPr txBox="1"/>
          <p:nvPr/>
        </p:nvSpPr>
        <p:spPr>
          <a:xfrm>
            <a:off x="649433" y="527108"/>
            <a:ext cx="1313180" cy="1323439"/>
          </a:xfrm>
          <a:prstGeom prst="rect">
            <a:avLst/>
          </a:prstGeom>
          <a:noFill/>
        </p:spPr>
        <p:txBody>
          <a:bodyPr wrap="none" rtlCol="0">
            <a:spAutoFit/>
          </a:bodyPr>
          <a:lstStyle/>
          <a:p>
            <a:r>
              <a:rPr lang="en-US" altLang="ja-JP"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rPr>
              <a:t>2</a:t>
            </a:r>
            <a:r>
              <a:rPr lang="en-US" altLang="ja-JP"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rPr>
              <a:t>0</a:t>
            </a:r>
            <a:endParaRPr kumimoji="1" lang="ja-JP" alt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endParaRPr>
          </a:p>
        </p:txBody>
      </p:sp>
      <p:sp>
        <p:nvSpPr>
          <p:cNvPr id="8" name="正方形/長方形 7"/>
          <p:cNvSpPr/>
          <p:nvPr/>
        </p:nvSpPr>
        <p:spPr>
          <a:xfrm>
            <a:off x="8901608" y="3680898"/>
            <a:ext cx="3502307" cy="25015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写真など。</a:t>
            </a:r>
            <a:endParaRPr kumimoji="1" lang="ja-JP" altLang="en-US" dirty="0"/>
          </a:p>
        </p:txBody>
      </p:sp>
      <p:sp>
        <p:nvSpPr>
          <p:cNvPr id="9" name="テキスト ボックス 8"/>
          <p:cNvSpPr txBox="1"/>
          <p:nvPr/>
        </p:nvSpPr>
        <p:spPr>
          <a:xfrm>
            <a:off x="-46848" y="8774620"/>
            <a:ext cx="4314001" cy="369332"/>
          </a:xfrm>
          <a:prstGeom prst="rect">
            <a:avLst/>
          </a:prstGeom>
          <a:noFill/>
        </p:spPr>
        <p:txBody>
          <a:bodyPr wrap="none" rtlCol="0">
            <a:spAutoFit/>
          </a:bodyPr>
          <a:lstStyle/>
          <a:p>
            <a:r>
              <a:rPr lang="en-US" altLang="ja-JP" dirty="0" err="1">
                <a:solidFill>
                  <a:srgbClr val="002060"/>
                </a:solidFill>
                <a:latin typeface="MYSTICAL" pitchFamily="2" charset="0"/>
              </a:rPr>
              <a:t>Toshin</a:t>
            </a:r>
            <a:r>
              <a:rPr lang="en-US" altLang="ja-JP" dirty="0">
                <a:solidFill>
                  <a:srgbClr val="002060"/>
                </a:solidFill>
                <a:latin typeface="MYSTICAL" pitchFamily="2" charset="0"/>
              </a:rPr>
              <a:t> High School </a:t>
            </a:r>
            <a:r>
              <a:rPr lang="en-US" altLang="ja-JP" dirty="0" err="1">
                <a:solidFill>
                  <a:srgbClr val="002060"/>
                </a:solidFill>
                <a:latin typeface="MYSTICAL" pitchFamily="2" charset="0"/>
              </a:rPr>
              <a:t>Kanamachi</a:t>
            </a:r>
            <a:r>
              <a:rPr lang="en-US" altLang="ja-JP" dirty="0">
                <a:solidFill>
                  <a:srgbClr val="002060"/>
                </a:solidFill>
                <a:latin typeface="MYSTICAL" pitchFamily="2" charset="0"/>
              </a:rPr>
              <a:t> Branch</a:t>
            </a:r>
            <a:endParaRPr kumimoji="1" lang="ja-JP" altLang="en-US" dirty="0">
              <a:solidFill>
                <a:srgbClr val="002060"/>
              </a:solidFill>
              <a:latin typeface="MYSTICAL" pitchFamily="2" charset="0"/>
            </a:endParaRPr>
          </a:p>
        </p:txBody>
      </p:sp>
      <p:sp>
        <p:nvSpPr>
          <p:cNvPr id="3" name="サブタイトル 2"/>
          <p:cNvSpPr>
            <a:spLocks noGrp="1"/>
          </p:cNvSpPr>
          <p:nvPr>
            <p:ph type="subTitle" idx="1"/>
          </p:nvPr>
        </p:nvSpPr>
        <p:spPr>
          <a:xfrm>
            <a:off x="2492896" y="240308"/>
            <a:ext cx="4032448" cy="874147"/>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solidFill>
              <a:srgbClr val="00B050"/>
            </a:solidFill>
          </a:ln>
          <a:effectLst>
            <a:glow rad="228600">
              <a:schemeClr val="accent1">
                <a:satMod val="175000"/>
                <a:alpha val="40000"/>
              </a:schemeClr>
            </a:glow>
            <a:softEdge rad="31750"/>
          </a:effectLst>
        </p:spPr>
        <p:txBody>
          <a:bodyPr>
            <a:noAutofit/>
          </a:bodyPr>
          <a:lstStyle/>
          <a:p>
            <a:r>
              <a:rPr kumimoji="1" lang="ja-JP" altLang="en-US" sz="40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HGS創英角ﾎﾟｯﾌﾟ体" panose="040B0A00000000000000" pitchFamily="50" charset="-128"/>
                <a:ea typeface="HGS創英角ﾎﾟｯﾌﾟ体" panose="040B0A00000000000000" pitchFamily="50" charset="-128"/>
              </a:rPr>
              <a:t>部</a:t>
            </a:r>
            <a:r>
              <a:rPr kumimoji="1"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rPr>
              <a:t>活生紹介！</a:t>
            </a:r>
            <a:endParaRPr kumimoji="1"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276872" y="1219511"/>
            <a:ext cx="4779888" cy="954107"/>
          </a:xfrm>
          <a:prstGeom prst="rect">
            <a:avLst/>
          </a:prstGeom>
          <a:solidFill>
            <a:srgbClr val="FFFFCC"/>
          </a:solidFill>
          <a:ln>
            <a:solidFill>
              <a:srgbClr val="FFFFCC"/>
            </a:solidFill>
          </a:ln>
          <a:effectLst>
            <a:softEdge rad="63500"/>
          </a:effectLst>
        </p:spPr>
        <p:txBody>
          <a:bodyPr wrap="square" rtlCol="0">
            <a:spAutoFit/>
          </a:bodyPr>
          <a:lstStyle/>
          <a:p>
            <a:pPr algn="ct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高校</a:t>
            </a:r>
            <a:r>
              <a:rPr lang="en-US" altLang="ja-JP"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3</a:t>
            </a: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年生</a:t>
            </a: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の</a:t>
            </a:r>
            <a:r>
              <a:rPr lang="en-US" altLang="ja-JP"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M</a:t>
            </a:r>
            <a:r>
              <a:rPr lang="ja-JP" altLang="en-US" sz="2800" b="1" dirty="0" err="1"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さん</a:t>
            </a:r>
            <a:endParaRPr lang="en-US" altLang="ja-JP"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部活</a:t>
            </a: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a:t>
            </a:r>
            <a:r>
              <a:rPr lang="ja-JP" altLang="en-US" sz="2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和太鼓部</a:t>
            </a:r>
            <a:endParaRPr lang="en-US" altLang="ja-JP" sz="2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7344792" y="1114455"/>
            <a:ext cx="4406976" cy="1569660"/>
          </a:xfrm>
          <a:prstGeom prst="rect">
            <a:avLst/>
          </a:prstGeom>
          <a:noFill/>
        </p:spPr>
        <p:txBody>
          <a:bodyPr wrap="none" rtlCol="0">
            <a:spAutoFit/>
          </a:bodyPr>
          <a:lstStyle/>
          <a:p>
            <a:r>
              <a:rPr lang="ja-JP" altLang="en-US" sz="2400" dirty="0"/>
              <a:t>←</a:t>
            </a:r>
            <a:r>
              <a:rPr kumimoji="1" lang="ja-JP" altLang="en-US" sz="2400" dirty="0" smtClean="0"/>
              <a:t>名前は本名ではなく</a:t>
            </a:r>
            <a:endParaRPr kumimoji="1" lang="en-US" altLang="ja-JP" sz="2400" dirty="0" smtClean="0"/>
          </a:p>
          <a:p>
            <a:r>
              <a:rPr kumimoji="1" lang="ja-JP" altLang="en-US" sz="2400" dirty="0" smtClean="0"/>
              <a:t>　</a:t>
            </a:r>
            <a:r>
              <a:rPr kumimoji="1" lang="ja-JP" altLang="en-US" sz="2400" b="1" u="sng" dirty="0" smtClean="0">
                <a:solidFill>
                  <a:srgbClr val="FF0000"/>
                </a:solidFill>
              </a:rPr>
              <a:t>イニシャルで</a:t>
            </a:r>
            <a:r>
              <a:rPr kumimoji="1" lang="ja-JP" altLang="en-US" sz="2400" dirty="0" smtClean="0"/>
              <a:t>お願いします。</a:t>
            </a:r>
            <a:endParaRPr kumimoji="1" lang="en-US" altLang="ja-JP" sz="2400" dirty="0" smtClean="0"/>
          </a:p>
          <a:p>
            <a:r>
              <a:rPr lang="ja-JP" altLang="en-US" sz="2400" dirty="0" smtClean="0"/>
              <a:t>　部活名は必ず書いてください！</a:t>
            </a:r>
            <a:endParaRPr kumimoji="1" lang="en-US" altLang="ja-JP" sz="2400" dirty="0" smtClean="0"/>
          </a:p>
          <a:p>
            <a:endParaRPr kumimoji="1" lang="ja-JP" altLang="en-US" sz="2400" dirty="0"/>
          </a:p>
        </p:txBody>
      </p:sp>
      <p:sp>
        <p:nvSpPr>
          <p:cNvPr id="13" name="テキスト ボックス 12"/>
          <p:cNvSpPr txBox="1"/>
          <p:nvPr/>
        </p:nvSpPr>
        <p:spPr>
          <a:xfrm>
            <a:off x="7965504" y="7179215"/>
            <a:ext cx="461665" cy="92398"/>
          </a:xfrm>
          <a:prstGeom prst="rect">
            <a:avLst/>
          </a:prstGeom>
          <a:noFill/>
        </p:spPr>
        <p:txBody>
          <a:bodyPr vert="eaVert" wrap="none" rtlCol="0">
            <a:spAutoFit/>
          </a:bodyPr>
          <a:lstStyle/>
          <a:p>
            <a:endParaRPr kumimoji="1" lang="ja-JP" altLang="en-US" dirty="0"/>
          </a:p>
        </p:txBody>
      </p:sp>
      <p:sp>
        <p:nvSpPr>
          <p:cNvPr id="14" name="テキスト ボックス 13"/>
          <p:cNvSpPr txBox="1"/>
          <p:nvPr/>
        </p:nvSpPr>
        <p:spPr>
          <a:xfrm>
            <a:off x="7791328" y="7179215"/>
            <a:ext cx="3960440" cy="707886"/>
          </a:xfrm>
          <a:prstGeom prst="rect">
            <a:avLst/>
          </a:prstGeom>
          <a:noFill/>
        </p:spPr>
        <p:txBody>
          <a:bodyPr wrap="square" rtlCol="0">
            <a:spAutoFit/>
          </a:bodyPr>
          <a:lstStyle/>
          <a:p>
            <a:r>
              <a:rPr kumimoji="1" lang="ja-JP" altLang="en-US" sz="2000" dirty="0" smtClean="0"/>
              <a:t>←写真はできれば生徒が</a:t>
            </a:r>
            <a:endParaRPr kumimoji="1" lang="en-US" altLang="ja-JP" sz="2000" dirty="0" smtClean="0"/>
          </a:p>
          <a:p>
            <a:r>
              <a:rPr lang="ja-JP" altLang="en-US" sz="2000" dirty="0"/>
              <a:t>　</a:t>
            </a:r>
            <a:r>
              <a:rPr kumimoji="1" lang="ja-JP" altLang="en-US" sz="2000" dirty="0" smtClean="0"/>
              <a:t>写っているものでお願いします！　　</a:t>
            </a:r>
            <a:endParaRPr kumimoji="1" lang="ja-JP" altLang="en-US" sz="2000" dirty="0"/>
          </a:p>
        </p:txBody>
      </p:sp>
      <p:sp>
        <p:nvSpPr>
          <p:cNvPr id="7" name="テキスト ボックス 6"/>
          <p:cNvSpPr txBox="1"/>
          <p:nvPr/>
        </p:nvSpPr>
        <p:spPr>
          <a:xfrm>
            <a:off x="2636912" y="7997659"/>
            <a:ext cx="4563864"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頑張る部活生を</a:t>
            </a:r>
            <a:endParaRPr kumimoji="1" lang="en-US" altLang="ja-JP"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　　　応援しています！</a:t>
            </a:r>
            <a:endParaRPr kumimoji="1" lang="ja-JP" altLang="en-US"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p:txBody>
      </p:sp>
      <p:sp>
        <p:nvSpPr>
          <p:cNvPr id="15" name="テキスト ボックス 14"/>
          <p:cNvSpPr txBox="1"/>
          <p:nvPr/>
        </p:nvSpPr>
        <p:spPr>
          <a:xfrm>
            <a:off x="44624" y="2123728"/>
            <a:ext cx="2952328" cy="461665"/>
          </a:xfrm>
          <a:prstGeom prst="rect">
            <a:avLst/>
          </a:prstGeom>
          <a:solidFill>
            <a:srgbClr val="99CCFF"/>
          </a:solidFill>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本日の担当</a:t>
            </a:r>
            <a:r>
              <a:rPr kumimoji="1" lang="ja-JP" altLang="en-US" sz="2400" dirty="0" smtClean="0">
                <a:latin typeface="HGP創英角ｺﾞｼｯｸUB" pitchFamily="50" charset="-128"/>
                <a:ea typeface="HGP創英角ｺﾞｼｯｸUB" pitchFamily="50" charset="-128"/>
              </a:rPr>
              <a:t>：</a:t>
            </a:r>
            <a:r>
              <a:rPr lang="ja-JP" altLang="en-US" sz="2400" dirty="0">
                <a:latin typeface="HGP創英角ｺﾞｼｯｸUB" pitchFamily="50" charset="-128"/>
                <a:ea typeface="HGP創英角ｺﾞｼｯｸUB" pitchFamily="50" charset="-128"/>
              </a:rPr>
              <a:t>野口</a:t>
            </a:r>
            <a:endParaRPr kumimoji="1" lang="ja-JP" altLang="en-US" sz="2400" dirty="0">
              <a:latin typeface="HGP創英角ｺﾞｼｯｸUB" pitchFamily="50" charset="-128"/>
              <a:ea typeface="HGP創英角ｺﾞｼｯｸUB" pitchFamily="50" charset="-128"/>
            </a:endParaRPr>
          </a:p>
        </p:txBody>
      </p:sp>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6393" y="5673311"/>
            <a:ext cx="2852936" cy="2139702"/>
          </a:xfrm>
          <a:prstGeom prst="rect">
            <a:avLst/>
          </a:prstGeom>
        </p:spPr>
      </p:pic>
      <p:pic>
        <p:nvPicPr>
          <p:cNvPr id="16" name="図 15"/>
          <p:cNvPicPr>
            <a:picLocks noChangeAspect="1"/>
          </p:cNvPicPr>
          <p:nvPr/>
        </p:nvPicPr>
        <p:blipFill>
          <a:blip r:embed="rId7"/>
          <a:stretch>
            <a:fillRect/>
          </a:stretch>
        </p:blipFill>
        <p:spPr>
          <a:xfrm>
            <a:off x="515332" y="5791884"/>
            <a:ext cx="2497343" cy="2205775"/>
          </a:xfrm>
          <a:prstGeom prst="rect">
            <a:avLst/>
          </a:prstGeom>
        </p:spPr>
      </p:pic>
    </p:spTree>
    <p:extLst>
      <p:ext uri="{BB962C8B-B14F-4D97-AF65-F5344CB8AC3E}">
        <p14:creationId xmlns:p14="http://schemas.microsoft.com/office/powerpoint/2010/main" val="843488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Ayano Ide\AppData\Local\Microsoft\Windows\Temporary Internet Files\Content.IE5\6WLV36PX\green-grass-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8" y="8016912"/>
            <a:ext cx="6858000" cy="112704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34338"/>
          <a:stretch/>
        </p:blipFill>
        <p:spPr>
          <a:xfrm>
            <a:off x="19671" y="-15150"/>
            <a:ext cx="6937721" cy="1559405"/>
          </a:xfrm>
          <a:prstGeom prst="rect">
            <a:avLst/>
          </a:prstGeom>
        </p:spPr>
      </p:pic>
      <p:sp>
        <p:nvSpPr>
          <p:cNvPr id="2" name="タイトル 1"/>
          <p:cNvSpPr>
            <a:spLocks noGrp="1"/>
          </p:cNvSpPr>
          <p:nvPr>
            <p:ph type="ctrTitle"/>
          </p:nvPr>
        </p:nvSpPr>
        <p:spPr>
          <a:xfrm>
            <a:off x="19610" y="2237345"/>
            <a:ext cx="6858000" cy="5410274"/>
          </a:xfrm>
          <a:blipFill dpi="0" rotWithShape="1">
            <a:blip r:embed="rId4">
              <a:extLst>
                <a:ext uri="{28A0092B-C50C-407E-A947-70E740481C1C}">
                  <a14:useLocalDpi xmlns:a14="http://schemas.microsoft.com/office/drawing/2010/main" val="0"/>
                </a:ext>
              </a:extLst>
            </a:blip>
            <a:srcRect/>
            <a:stretch>
              <a:fillRect/>
            </a:stretch>
          </a:blipFill>
        </p:spPr>
        <p:txBody>
          <a:bodyPr anchor="t">
            <a:normAutofit/>
          </a:bodyPr>
          <a:lstStyle/>
          <a:p>
            <a:pPr algn="l"/>
            <a:r>
              <a:rPr kumimoji="1" lang="en-US" altLang="ja-JP" sz="2400" dirty="0" smtClean="0">
                <a:latin typeface="HGP創英角ｺﾞｼｯｸUB" pitchFamily="50" charset="-128"/>
                <a:ea typeface="HGP創英角ｺﾞｼｯｸUB" pitchFamily="50" charset="-128"/>
              </a:rPr>
              <a:t/>
            </a:r>
            <a:br>
              <a:rPr kumimoji="1" lang="en-US" altLang="ja-JP" sz="2400" dirty="0" smtClean="0">
                <a:latin typeface="HGP創英角ｺﾞｼｯｸUB" pitchFamily="50" charset="-128"/>
                <a:ea typeface="HGP創英角ｺﾞｼｯｸUB" pitchFamily="50" charset="-128"/>
              </a:rPr>
            </a:br>
            <a:r>
              <a:rPr lang="ja-JP" altLang="en-US" sz="2400" dirty="0">
                <a:latin typeface="HGP創英角ｺﾞｼｯｸUB" pitchFamily="50" charset="-128"/>
                <a:ea typeface="HGP創英角ｺﾞｼｯｸUB" pitchFamily="50" charset="-128"/>
              </a:rPr>
              <a:t>こんにちは</a:t>
            </a:r>
            <a:r>
              <a:rPr lang="ja-JP" altLang="en-US" sz="2400" dirty="0" smtClean="0">
                <a:latin typeface="HGP創英角ｺﾞｼｯｸUB" pitchFamily="50" charset="-128"/>
                <a:ea typeface="HGP創英角ｺﾞｼｯｸUB" pitchFamily="50" charset="-128"/>
              </a:rPr>
              <a:t>！きょうは小野村グループの</a:t>
            </a:r>
            <a:r>
              <a:rPr lang="en-US" altLang="ja-JP" sz="2400" dirty="0" smtClean="0">
                <a:latin typeface="HGP創英角ｺﾞｼｯｸUB" pitchFamily="50" charset="-128"/>
                <a:ea typeface="HGP創英角ｺﾞｼｯｸUB" pitchFamily="50" charset="-128"/>
              </a:rPr>
              <a:t>S</a:t>
            </a:r>
            <a:r>
              <a:rPr lang="ja-JP" altLang="en-US" sz="2400" dirty="0" smtClean="0">
                <a:latin typeface="HGP創英角ｺﾞｼｯｸUB" pitchFamily="50" charset="-128"/>
                <a:ea typeface="HGP創英角ｺﾞｼｯｸUB" pitchFamily="50" charset="-128"/>
              </a:rPr>
              <a:t>君を紹介します。高</a:t>
            </a:r>
            <a:r>
              <a:rPr lang="en-US" altLang="ja-JP" sz="2400" dirty="0" smtClean="0">
                <a:latin typeface="HGP創英角ｺﾞｼｯｸUB" pitchFamily="50" charset="-128"/>
                <a:ea typeface="HGP創英角ｺﾞｼｯｸUB" pitchFamily="50" charset="-128"/>
              </a:rPr>
              <a:t>3</a:t>
            </a:r>
            <a:r>
              <a:rPr lang="ja-JP" altLang="en-US" sz="2400" dirty="0" smtClean="0">
                <a:latin typeface="HGP創英角ｺﾞｼｯｸUB" pitchFamily="50" charset="-128"/>
                <a:ea typeface="HGP創英角ｺﾞｼｯｸUB" pitchFamily="50" charset="-128"/>
              </a:rPr>
              <a:t>の</a:t>
            </a:r>
            <a:r>
              <a:rPr lang="en-US" altLang="ja-JP" sz="2400" dirty="0" smtClean="0">
                <a:latin typeface="HGP創英角ｺﾞｼｯｸUB" pitchFamily="50" charset="-128"/>
                <a:ea typeface="HGP創英角ｺﾞｼｯｸUB" pitchFamily="50" charset="-128"/>
              </a:rPr>
              <a:t>S</a:t>
            </a:r>
            <a:r>
              <a:rPr lang="ja-JP" altLang="en-US" sz="2400" dirty="0" smtClean="0">
                <a:latin typeface="HGP創英角ｺﾞｼｯｸUB" pitchFamily="50" charset="-128"/>
                <a:ea typeface="HGP創英角ｺﾞｼｯｸUB" pitchFamily="50" charset="-128"/>
              </a:rPr>
              <a:t>君は</a:t>
            </a:r>
            <a:r>
              <a:rPr lang="ja-JP" altLang="en-US" sz="2800" dirty="0" smtClean="0">
                <a:solidFill>
                  <a:srgbClr val="FF0000"/>
                </a:solidFill>
                <a:latin typeface="HGP創英角ｺﾞｼｯｸUB" pitchFamily="50" charset="-128"/>
                <a:ea typeface="HGP創英角ｺﾞｼｯｸUB" pitchFamily="50" charset="-128"/>
              </a:rPr>
              <a:t>吹奏楽部</a:t>
            </a:r>
            <a:r>
              <a:rPr lang="ja-JP" altLang="en-US" sz="2400" dirty="0" smtClean="0">
                <a:latin typeface="HGP創英角ｺﾞｼｯｸUB" pitchFamily="50" charset="-128"/>
                <a:ea typeface="HGP創英角ｺﾞｼｯｸUB" pitchFamily="50" charset="-128"/>
              </a:rPr>
              <a:t>で、楽器はクラリネットです。</a:t>
            </a:r>
            <a:r>
              <a:rPr lang="ja-JP" altLang="en-US" sz="2800" dirty="0" smtClean="0">
                <a:solidFill>
                  <a:srgbClr val="FF0000"/>
                </a:solidFill>
                <a:latin typeface="HGP創英角ｺﾞｼｯｸUB" pitchFamily="50" charset="-128"/>
                <a:ea typeface="HGP創英角ｺﾞｼｯｸUB" pitchFamily="50" charset="-128"/>
              </a:rPr>
              <a:t>週に</a:t>
            </a:r>
            <a:r>
              <a:rPr lang="en-US" altLang="ja-JP" sz="2800" dirty="0" smtClean="0">
                <a:solidFill>
                  <a:srgbClr val="FF0000"/>
                </a:solidFill>
                <a:latin typeface="HGP創英角ｺﾞｼｯｸUB" pitchFamily="50" charset="-128"/>
                <a:ea typeface="HGP創英角ｺﾞｼｯｸUB" pitchFamily="50" charset="-128"/>
              </a:rPr>
              <a:t>6</a:t>
            </a:r>
            <a:r>
              <a:rPr lang="ja-JP" altLang="en-US" sz="2800" dirty="0" smtClean="0">
                <a:solidFill>
                  <a:srgbClr val="FF0000"/>
                </a:solidFill>
                <a:latin typeface="HGP創英角ｺﾞｼｯｸUB" pitchFamily="50" charset="-128"/>
                <a:ea typeface="HGP創英角ｺﾞｼｯｸUB" pitchFamily="50" charset="-128"/>
              </a:rPr>
              <a:t>日、</a:t>
            </a:r>
            <a:r>
              <a:rPr lang="en-US" altLang="ja-JP" sz="2800" dirty="0" smtClean="0">
                <a:solidFill>
                  <a:srgbClr val="FF0000"/>
                </a:solidFill>
                <a:latin typeface="HGP創英角ｺﾞｼｯｸUB" pitchFamily="50" charset="-128"/>
                <a:ea typeface="HGP創英角ｺﾞｼｯｸUB" pitchFamily="50" charset="-128"/>
              </a:rPr>
              <a:t>4</a:t>
            </a:r>
            <a:r>
              <a:rPr lang="ja-JP" altLang="en-US" sz="2800" dirty="0" smtClean="0">
                <a:solidFill>
                  <a:srgbClr val="FF0000"/>
                </a:solidFill>
                <a:latin typeface="HGP創英角ｺﾞｼｯｸUB" pitchFamily="50" charset="-128"/>
                <a:ea typeface="HGP創英角ｺﾞｼｯｸUB" pitchFamily="50" charset="-128"/>
              </a:rPr>
              <a:t>時間ほど練習</a:t>
            </a:r>
            <a:r>
              <a:rPr lang="ja-JP" altLang="en-US" sz="2400" dirty="0">
                <a:latin typeface="HGP創英角ｺﾞｼｯｸUB" pitchFamily="50" charset="-128"/>
                <a:ea typeface="HGP創英角ｺﾞｼｯｸUB" pitchFamily="50" charset="-128"/>
              </a:rPr>
              <a:t>します</a:t>
            </a:r>
            <a:r>
              <a:rPr lang="ja-JP" altLang="en-US" sz="2400" dirty="0" smtClean="0">
                <a:latin typeface="HGP創英角ｺﾞｼｯｸUB" pitchFamily="50" charset="-128"/>
                <a:ea typeface="HGP創英角ｺﾞｼｯｸUB" pitchFamily="50" charset="-128"/>
              </a:rPr>
              <a:t>。</a:t>
            </a:r>
            <a:r>
              <a:rPr lang="en-US" altLang="ja-JP" sz="2400" dirty="0" smtClean="0">
                <a:solidFill>
                  <a:srgbClr val="0070C0"/>
                </a:solidFill>
                <a:latin typeface="HGP創英角ｺﾞｼｯｸUB" pitchFamily="50" charset="-128"/>
                <a:ea typeface="HGP創英角ｺﾞｼｯｸUB" pitchFamily="50" charset="-128"/>
              </a:rPr>
              <a:t>8</a:t>
            </a:r>
            <a:r>
              <a:rPr lang="ja-JP" altLang="en-US" sz="2400" dirty="0" smtClean="0">
                <a:solidFill>
                  <a:srgbClr val="0070C0"/>
                </a:solidFill>
                <a:latin typeface="HGP創英角ｺﾞｼｯｸUB" pitchFamily="50" charset="-128"/>
                <a:ea typeface="HGP創英角ｺﾞｼｯｸUB" pitchFamily="50" charset="-128"/>
              </a:rPr>
              <a:t>月の最後のコンクール</a:t>
            </a:r>
            <a:r>
              <a:rPr lang="ja-JP" altLang="en-US" sz="2400" dirty="0" smtClean="0">
                <a:latin typeface="HGP創英角ｺﾞｼｯｸUB" pitchFamily="50" charset="-128"/>
                <a:ea typeface="HGP創英角ｺﾞｼｯｸUB" pitchFamily="50" charset="-128"/>
              </a:rPr>
              <a:t>に向けて猛練習しつつ、勉強も頑張り、学校の小テストで点数をしっかり取っています。僕も高</a:t>
            </a:r>
            <a:r>
              <a:rPr lang="en-US" altLang="ja-JP" sz="2400" dirty="0" smtClean="0">
                <a:latin typeface="HGP創英角ｺﾞｼｯｸUB" pitchFamily="50" charset="-128"/>
                <a:ea typeface="HGP創英角ｺﾞｼｯｸUB" pitchFamily="50" charset="-128"/>
              </a:rPr>
              <a:t>3</a:t>
            </a:r>
            <a:r>
              <a:rPr lang="ja-JP" altLang="en-US" sz="2400" dirty="0" smtClean="0">
                <a:latin typeface="HGP創英角ｺﾞｼｯｸUB" pitchFamily="50" charset="-128"/>
                <a:ea typeface="HGP創英角ｺﾞｼｯｸUB" pitchFamily="50" charset="-128"/>
              </a:rPr>
              <a:t>の夏まで野球をしてましたが、</a:t>
            </a:r>
            <a:r>
              <a:rPr lang="ja-JP" altLang="en-US" sz="2800" dirty="0" smtClean="0">
                <a:solidFill>
                  <a:srgbClr val="0070C0"/>
                </a:solidFill>
                <a:latin typeface="HGP創英角ｺﾞｼｯｸUB" pitchFamily="50" charset="-128"/>
                <a:ea typeface="HGP創英角ｺﾞｼｯｸUB" pitchFamily="50" charset="-128"/>
              </a:rPr>
              <a:t>時間がない中でも基礎を固めていく</a:t>
            </a:r>
            <a:r>
              <a:rPr lang="ja-JP" altLang="en-US" sz="2400" dirty="0" smtClean="0">
                <a:latin typeface="HGP創英角ｺﾞｼｯｸUB" pitchFamily="50" charset="-128"/>
                <a:ea typeface="HGP創英角ｺﾞｼｯｸUB" pitchFamily="50" charset="-128"/>
              </a:rPr>
              <a:t>ことが重要ですね！</a:t>
            </a:r>
            <a:r>
              <a:rPr lang="en-US" altLang="ja-JP" sz="2400" dirty="0" smtClean="0">
                <a:latin typeface="HGP創英角ｺﾞｼｯｸUB" pitchFamily="50" charset="-128"/>
                <a:ea typeface="HGP創英角ｺﾞｼｯｸUB" pitchFamily="50" charset="-128"/>
              </a:rPr>
              <a:t>S</a:t>
            </a:r>
            <a:r>
              <a:rPr lang="ja-JP" altLang="en-US" sz="2400" dirty="0" smtClean="0">
                <a:latin typeface="HGP創英角ｺﾞｼｯｸUB" pitchFamily="50" charset="-128"/>
                <a:ea typeface="HGP創英角ｺﾞｼｯｸUB" pitchFamily="50" charset="-128"/>
              </a:rPr>
              <a:t>君、応援しています！</a:t>
            </a:r>
            <a:endParaRPr kumimoji="1" lang="ja-JP" altLang="en-US" sz="2400" dirty="0">
              <a:latin typeface="HGP創英角ｺﾞｼｯｸUB" pitchFamily="50" charset="-128"/>
              <a:ea typeface="HGP創英角ｺﾞｼｯｸUB" pitchFamily="50" charset="-128"/>
            </a:endParaRPr>
          </a:p>
        </p:txBody>
      </p:sp>
      <p:pic>
        <p:nvPicPr>
          <p:cNvPr id="1026" name="Picture 2" descr="C:\Users\Ayano Ide\AppData\Local\Microsoft\Windows\Temporary Internet Files\Content.IE5\8GDW0X9O\1024-cc-library0100077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735" y="107504"/>
            <a:ext cx="1991369" cy="1975811"/>
          </a:xfrm>
          <a:prstGeom prst="ellipse">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49433" y="234721"/>
            <a:ext cx="1309974" cy="584775"/>
          </a:xfrm>
          <a:prstGeom prst="rect">
            <a:avLst/>
          </a:prstGeom>
          <a:noFill/>
        </p:spPr>
        <p:txBody>
          <a:bodyPr wrap="none" rtlCol="0">
            <a:spAutoFit/>
          </a:bodyPr>
          <a:lstStyle/>
          <a:p>
            <a:r>
              <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Script" panose="020B0504020000000003" pitchFamily="34" charset="0"/>
                <a:ea typeface="AR P丸ゴシック体M" panose="020B0600010101010101" pitchFamily="50" charset="-128"/>
                <a:cs typeface="Consolas" panose="020B0609020204030204" pitchFamily="49" charset="0"/>
              </a:rPr>
              <a:t>MAY</a:t>
            </a:r>
            <a:r>
              <a:rPr lang="en-US" altLang="ja-JP" sz="2800" b="1" dirty="0" smtClean="0">
                <a:latin typeface="Bradley Hand ITC" panose="03070402050302030203" pitchFamily="66" charset="0"/>
                <a:ea typeface="AR P丸ゴシック体M" panose="020B0600010101010101" pitchFamily="50" charset="-128"/>
              </a:rPr>
              <a:t> </a:t>
            </a:r>
            <a:endParaRPr kumimoji="1" lang="ja-JP" altLang="en-US" sz="2800" b="1" dirty="0">
              <a:latin typeface="Bradley Hand ITC" panose="03070402050302030203" pitchFamily="66" charset="0"/>
              <a:ea typeface="AR P丸ゴシック体M" panose="020B0600010101010101" pitchFamily="50" charset="-128"/>
            </a:endParaRPr>
          </a:p>
        </p:txBody>
      </p:sp>
      <p:sp>
        <p:nvSpPr>
          <p:cNvPr id="5" name="テキスト ボックス 4"/>
          <p:cNvSpPr txBox="1"/>
          <p:nvPr/>
        </p:nvSpPr>
        <p:spPr>
          <a:xfrm>
            <a:off x="649433" y="527108"/>
            <a:ext cx="1313180" cy="1323439"/>
          </a:xfrm>
          <a:prstGeom prst="rect">
            <a:avLst/>
          </a:prstGeom>
          <a:noFill/>
        </p:spPr>
        <p:txBody>
          <a:bodyPr wrap="none" rtlCol="0">
            <a:spAutoFit/>
          </a:bodyPr>
          <a:lstStyle/>
          <a:p>
            <a:r>
              <a:rPr lang="en-US" altLang="ja-JP"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rPr>
              <a:t>14</a:t>
            </a:r>
            <a:endParaRPr kumimoji="1" lang="ja-JP" alt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endParaRPr>
          </a:p>
        </p:txBody>
      </p:sp>
      <p:sp>
        <p:nvSpPr>
          <p:cNvPr id="8" name="正方形/長方形 7"/>
          <p:cNvSpPr/>
          <p:nvPr/>
        </p:nvSpPr>
        <p:spPr>
          <a:xfrm>
            <a:off x="2780928" y="5496125"/>
            <a:ext cx="3502307" cy="25015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写真など。</a:t>
            </a:r>
            <a:endParaRPr kumimoji="1" lang="ja-JP" altLang="en-US" dirty="0"/>
          </a:p>
        </p:txBody>
      </p:sp>
      <p:sp>
        <p:nvSpPr>
          <p:cNvPr id="9" name="テキスト ボックス 8"/>
          <p:cNvSpPr txBox="1"/>
          <p:nvPr/>
        </p:nvSpPr>
        <p:spPr>
          <a:xfrm>
            <a:off x="-46848" y="8774620"/>
            <a:ext cx="4314001" cy="369332"/>
          </a:xfrm>
          <a:prstGeom prst="rect">
            <a:avLst/>
          </a:prstGeom>
          <a:noFill/>
        </p:spPr>
        <p:txBody>
          <a:bodyPr wrap="none" rtlCol="0">
            <a:spAutoFit/>
          </a:bodyPr>
          <a:lstStyle/>
          <a:p>
            <a:r>
              <a:rPr lang="en-US" altLang="ja-JP" dirty="0" err="1">
                <a:solidFill>
                  <a:srgbClr val="002060"/>
                </a:solidFill>
                <a:latin typeface="MYSTICAL" pitchFamily="2" charset="0"/>
              </a:rPr>
              <a:t>Toshin</a:t>
            </a:r>
            <a:r>
              <a:rPr lang="en-US" altLang="ja-JP" dirty="0">
                <a:solidFill>
                  <a:srgbClr val="002060"/>
                </a:solidFill>
                <a:latin typeface="MYSTICAL" pitchFamily="2" charset="0"/>
              </a:rPr>
              <a:t> High School </a:t>
            </a:r>
            <a:r>
              <a:rPr lang="en-US" altLang="ja-JP" dirty="0" err="1">
                <a:solidFill>
                  <a:srgbClr val="002060"/>
                </a:solidFill>
                <a:latin typeface="MYSTICAL" pitchFamily="2" charset="0"/>
              </a:rPr>
              <a:t>Kanamachi</a:t>
            </a:r>
            <a:r>
              <a:rPr lang="en-US" altLang="ja-JP" dirty="0">
                <a:solidFill>
                  <a:srgbClr val="002060"/>
                </a:solidFill>
                <a:latin typeface="MYSTICAL" pitchFamily="2" charset="0"/>
              </a:rPr>
              <a:t> Branch</a:t>
            </a:r>
            <a:endParaRPr kumimoji="1" lang="ja-JP" altLang="en-US" dirty="0">
              <a:solidFill>
                <a:srgbClr val="002060"/>
              </a:solidFill>
              <a:latin typeface="MYSTICAL" pitchFamily="2" charset="0"/>
            </a:endParaRPr>
          </a:p>
        </p:txBody>
      </p:sp>
      <p:sp>
        <p:nvSpPr>
          <p:cNvPr id="3" name="サブタイトル 2"/>
          <p:cNvSpPr>
            <a:spLocks noGrp="1"/>
          </p:cNvSpPr>
          <p:nvPr>
            <p:ph type="subTitle" idx="1"/>
          </p:nvPr>
        </p:nvSpPr>
        <p:spPr>
          <a:xfrm>
            <a:off x="2492896" y="240308"/>
            <a:ext cx="4032448" cy="874147"/>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solidFill>
              <a:srgbClr val="00B050"/>
            </a:solidFill>
          </a:ln>
          <a:effectLst>
            <a:glow rad="228600">
              <a:schemeClr val="accent1">
                <a:satMod val="175000"/>
                <a:alpha val="40000"/>
              </a:schemeClr>
            </a:glow>
            <a:softEdge rad="31750"/>
          </a:effectLst>
        </p:spPr>
        <p:txBody>
          <a:bodyPr>
            <a:noAutofit/>
          </a:bodyPr>
          <a:lstStyle/>
          <a:p>
            <a:r>
              <a:rPr kumimoji="1" lang="ja-JP" altLang="en-US" sz="40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HGS創英角ﾎﾟｯﾌﾟ体" panose="040B0A00000000000000" pitchFamily="50" charset="-128"/>
                <a:ea typeface="HGS創英角ﾎﾟｯﾌﾟ体" panose="040B0A00000000000000" pitchFamily="50" charset="-128"/>
              </a:rPr>
              <a:t>部</a:t>
            </a:r>
            <a:r>
              <a:rPr kumimoji="1"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rPr>
              <a:t>活生紹介！</a:t>
            </a:r>
            <a:endParaRPr kumimoji="1"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276872" y="1219511"/>
            <a:ext cx="4779888" cy="954107"/>
          </a:xfrm>
          <a:prstGeom prst="rect">
            <a:avLst/>
          </a:prstGeom>
          <a:solidFill>
            <a:srgbClr val="FFFFCC"/>
          </a:solidFill>
          <a:ln>
            <a:solidFill>
              <a:srgbClr val="FFFFCC"/>
            </a:solidFill>
          </a:ln>
          <a:effectLst>
            <a:softEdge rad="63500"/>
          </a:effectLst>
        </p:spPr>
        <p:txBody>
          <a:bodyPr wrap="square" rtlCol="0">
            <a:spAutoFit/>
          </a:bodyPr>
          <a:lstStyle/>
          <a:p>
            <a:pPr algn="ct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高校</a:t>
            </a:r>
            <a:r>
              <a:rPr lang="en-US" altLang="ja-JP"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3</a:t>
            </a: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年生の</a:t>
            </a:r>
            <a:r>
              <a:rPr lang="ja-JP" altLang="en-US" sz="2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小野村</a:t>
            </a:r>
            <a:r>
              <a:rPr lang="ja-JP" altLang="en-US" sz="2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グループ</a:t>
            </a:r>
            <a:endParaRPr lang="en-US" altLang="ja-JP" sz="2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部活：</a:t>
            </a:r>
            <a:r>
              <a:rPr lang="ja-JP" altLang="en-US" sz="2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吹奏楽部</a:t>
            </a:r>
            <a:endParaRPr lang="en-US" altLang="ja-JP" sz="2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7344792" y="1114455"/>
            <a:ext cx="4406976" cy="1569660"/>
          </a:xfrm>
          <a:prstGeom prst="rect">
            <a:avLst/>
          </a:prstGeom>
          <a:noFill/>
        </p:spPr>
        <p:txBody>
          <a:bodyPr wrap="none" rtlCol="0">
            <a:spAutoFit/>
          </a:bodyPr>
          <a:lstStyle/>
          <a:p>
            <a:r>
              <a:rPr lang="ja-JP" altLang="en-US" sz="2400" dirty="0"/>
              <a:t>←</a:t>
            </a:r>
            <a:r>
              <a:rPr kumimoji="1" lang="ja-JP" altLang="en-US" sz="2400" dirty="0" smtClean="0"/>
              <a:t>名前は本名ではなく</a:t>
            </a:r>
            <a:endParaRPr kumimoji="1" lang="en-US" altLang="ja-JP" sz="2400" dirty="0" smtClean="0"/>
          </a:p>
          <a:p>
            <a:r>
              <a:rPr kumimoji="1" lang="ja-JP" altLang="en-US" sz="2400" dirty="0" smtClean="0"/>
              <a:t>　</a:t>
            </a:r>
            <a:r>
              <a:rPr kumimoji="1" lang="ja-JP" altLang="en-US" sz="2400" b="1" u="sng" dirty="0" smtClean="0">
                <a:solidFill>
                  <a:srgbClr val="FF0000"/>
                </a:solidFill>
              </a:rPr>
              <a:t>イニシャルで</a:t>
            </a:r>
            <a:r>
              <a:rPr kumimoji="1" lang="ja-JP" altLang="en-US" sz="2400" dirty="0" smtClean="0"/>
              <a:t>お願いします。</a:t>
            </a:r>
            <a:endParaRPr kumimoji="1" lang="en-US" altLang="ja-JP" sz="2400" dirty="0" smtClean="0"/>
          </a:p>
          <a:p>
            <a:r>
              <a:rPr lang="ja-JP" altLang="en-US" sz="2400" dirty="0" smtClean="0"/>
              <a:t>　部活名は必ず書いてください！</a:t>
            </a:r>
            <a:endParaRPr kumimoji="1" lang="en-US" altLang="ja-JP" sz="2400" dirty="0" smtClean="0"/>
          </a:p>
          <a:p>
            <a:endParaRPr kumimoji="1" lang="ja-JP" altLang="en-US" sz="2400" dirty="0"/>
          </a:p>
        </p:txBody>
      </p:sp>
      <p:sp>
        <p:nvSpPr>
          <p:cNvPr id="13" name="テキスト ボックス 12"/>
          <p:cNvSpPr txBox="1"/>
          <p:nvPr/>
        </p:nvSpPr>
        <p:spPr>
          <a:xfrm>
            <a:off x="7965504" y="7179215"/>
            <a:ext cx="461665" cy="92398"/>
          </a:xfrm>
          <a:prstGeom prst="rect">
            <a:avLst/>
          </a:prstGeom>
          <a:noFill/>
        </p:spPr>
        <p:txBody>
          <a:bodyPr vert="eaVert" wrap="none" rtlCol="0">
            <a:spAutoFit/>
          </a:bodyPr>
          <a:lstStyle/>
          <a:p>
            <a:endParaRPr kumimoji="1" lang="ja-JP" altLang="en-US" dirty="0"/>
          </a:p>
        </p:txBody>
      </p:sp>
      <p:sp>
        <p:nvSpPr>
          <p:cNvPr id="14" name="テキスト ボックス 13"/>
          <p:cNvSpPr txBox="1"/>
          <p:nvPr/>
        </p:nvSpPr>
        <p:spPr>
          <a:xfrm>
            <a:off x="7791328" y="7179215"/>
            <a:ext cx="3960440" cy="707886"/>
          </a:xfrm>
          <a:prstGeom prst="rect">
            <a:avLst/>
          </a:prstGeom>
          <a:noFill/>
        </p:spPr>
        <p:txBody>
          <a:bodyPr wrap="square" rtlCol="0">
            <a:spAutoFit/>
          </a:bodyPr>
          <a:lstStyle/>
          <a:p>
            <a:r>
              <a:rPr kumimoji="1" lang="ja-JP" altLang="en-US" sz="2000" dirty="0" smtClean="0"/>
              <a:t>←写真はできれば生徒が</a:t>
            </a:r>
            <a:endParaRPr kumimoji="1" lang="en-US" altLang="ja-JP" sz="2000" dirty="0" smtClean="0"/>
          </a:p>
          <a:p>
            <a:r>
              <a:rPr lang="ja-JP" altLang="en-US" sz="2000" dirty="0"/>
              <a:t>　</a:t>
            </a:r>
            <a:r>
              <a:rPr kumimoji="1" lang="ja-JP" altLang="en-US" sz="2000" dirty="0" smtClean="0"/>
              <a:t>写っているものでお願いします！　　</a:t>
            </a:r>
            <a:endParaRPr kumimoji="1" lang="ja-JP" altLang="en-US" sz="2000" dirty="0"/>
          </a:p>
        </p:txBody>
      </p:sp>
      <p:sp>
        <p:nvSpPr>
          <p:cNvPr id="7" name="テキスト ボックス 6"/>
          <p:cNvSpPr txBox="1"/>
          <p:nvPr/>
        </p:nvSpPr>
        <p:spPr>
          <a:xfrm>
            <a:off x="2636912" y="7997659"/>
            <a:ext cx="4563864"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頑張る部活生を</a:t>
            </a:r>
            <a:endParaRPr kumimoji="1" lang="en-US" altLang="ja-JP"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　　　応援しています！</a:t>
            </a:r>
            <a:endParaRPr kumimoji="1" lang="ja-JP" altLang="en-US"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p:txBody>
      </p:sp>
      <p:sp>
        <p:nvSpPr>
          <p:cNvPr id="15" name="テキスト ボックス 14"/>
          <p:cNvSpPr txBox="1"/>
          <p:nvPr/>
        </p:nvSpPr>
        <p:spPr>
          <a:xfrm>
            <a:off x="44624" y="2123728"/>
            <a:ext cx="2952328" cy="461665"/>
          </a:xfrm>
          <a:prstGeom prst="rect">
            <a:avLst/>
          </a:prstGeom>
          <a:solidFill>
            <a:srgbClr val="99CCFF"/>
          </a:solidFill>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本日の担当：</a:t>
            </a:r>
            <a:r>
              <a:rPr lang="ja-JP" altLang="en-US" sz="2400" dirty="0">
                <a:latin typeface="HGP創英角ｺﾞｼｯｸUB" pitchFamily="50" charset="-128"/>
                <a:ea typeface="HGP創英角ｺﾞｼｯｸUB" pitchFamily="50" charset="-128"/>
              </a:rPr>
              <a:t>小野村</a:t>
            </a:r>
            <a:endParaRPr kumimoji="1" lang="ja-JP" altLang="en-US" sz="2400" dirty="0">
              <a:latin typeface="HGP創英角ｺﾞｼｯｸUB" pitchFamily="50" charset="-128"/>
              <a:ea typeface="HGP創英角ｺﾞｼｯｸUB" pitchFamily="50" charset="-128"/>
            </a:endParaRPr>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0928" y="5496126"/>
            <a:ext cx="3502307" cy="2520786"/>
          </a:xfrm>
          <a:prstGeom prst="rect">
            <a:avLst/>
          </a:prstGeom>
        </p:spPr>
      </p:pic>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008" y="5888008"/>
            <a:ext cx="2316029" cy="1737022"/>
          </a:xfrm>
          <a:prstGeom prst="rect">
            <a:avLst/>
          </a:prstGeom>
        </p:spPr>
      </p:pic>
    </p:spTree>
    <p:extLst>
      <p:ext uri="{BB962C8B-B14F-4D97-AF65-F5344CB8AC3E}">
        <p14:creationId xmlns:p14="http://schemas.microsoft.com/office/powerpoint/2010/main" val="3991317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Ayano Ide\AppData\Local\Microsoft\Windows\Temporary Internet Files\Content.IE5\6WLV36PX\green-grass-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8" y="8016912"/>
            <a:ext cx="6858000" cy="112704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34338"/>
          <a:stretch/>
        </p:blipFill>
        <p:spPr>
          <a:xfrm>
            <a:off x="19671" y="-15150"/>
            <a:ext cx="6937721" cy="1559405"/>
          </a:xfrm>
          <a:prstGeom prst="rect">
            <a:avLst/>
          </a:prstGeom>
        </p:spPr>
      </p:pic>
      <p:sp>
        <p:nvSpPr>
          <p:cNvPr id="2" name="タイトル 1"/>
          <p:cNvSpPr>
            <a:spLocks noGrp="1"/>
          </p:cNvSpPr>
          <p:nvPr>
            <p:ph type="ctrTitle"/>
          </p:nvPr>
        </p:nvSpPr>
        <p:spPr>
          <a:xfrm>
            <a:off x="19610" y="2237345"/>
            <a:ext cx="6858000" cy="5410274"/>
          </a:xfrm>
          <a:blipFill dpi="0" rotWithShape="1">
            <a:blip r:embed="rId4">
              <a:extLst>
                <a:ext uri="{28A0092B-C50C-407E-A947-70E740481C1C}">
                  <a14:useLocalDpi xmlns:a14="http://schemas.microsoft.com/office/drawing/2010/main" val="0"/>
                </a:ext>
              </a:extLst>
            </a:blip>
            <a:srcRect/>
            <a:stretch>
              <a:fillRect/>
            </a:stretch>
          </a:blipFill>
        </p:spPr>
        <p:txBody>
          <a:bodyPr anchor="t">
            <a:normAutofit/>
          </a:bodyPr>
          <a:lstStyle/>
          <a:p>
            <a:pPr algn="l"/>
            <a:r>
              <a:rPr kumimoji="1" lang="en-US" altLang="ja-JP" sz="2400" dirty="0" smtClean="0">
                <a:latin typeface="HGP創英角ｺﾞｼｯｸUB" pitchFamily="50" charset="-128"/>
                <a:ea typeface="HGP創英角ｺﾞｼｯｸUB" pitchFamily="50" charset="-128"/>
              </a:rPr>
              <a:t/>
            </a:r>
            <a:br>
              <a:rPr kumimoji="1" lang="en-US" altLang="ja-JP" sz="2400" dirty="0" smtClean="0">
                <a:latin typeface="HGP創英角ｺﾞｼｯｸUB" pitchFamily="50" charset="-128"/>
                <a:ea typeface="HGP創英角ｺﾞｼｯｸUB" pitchFamily="50" charset="-128"/>
              </a:rPr>
            </a:br>
            <a:r>
              <a:rPr kumimoji="1" lang="ja-JP" altLang="en-US" sz="2400" dirty="0" smtClean="0">
                <a:latin typeface="HGP創英角ｺﾞｼｯｸUB" pitchFamily="50" charset="-128"/>
                <a:ea typeface="HGP創英角ｺﾞｼｯｸUB" pitchFamily="50" charset="-128"/>
              </a:rPr>
              <a:t>チャクラダールグループのＹ君は高校２年生かつ部活生だけど文法はすでに完全修得済み！４月の模試では受験生を抜いてランクイン！週５日間部活がありながら週６日で登校！毎日受講しています！今後の課題は週間受講コマを増やすこと！受験生に劣らず、努力しています！直近の目標は例文完全修得！受験生も負けずにがんばれ！</a:t>
            </a:r>
            <a:endParaRPr kumimoji="1" lang="ja-JP" altLang="en-US" sz="2400" dirty="0">
              <a:latin typeface="HGP創英角ｺﾞｼｯｸUB" pitchFamily="50" charset="-128"/>
              <a:ea typeface="HGP創英角ｺﾞｼｯｸUB" pitchFamily="50" charset="-128"/>
            </a:endParaRPr>
          </a:p>
        </p:txBody>
      </p:sp>
      <p:pic>
        <p:nvPicPr>
          <p:cNvPr id="1026" name="Picture 2" descr="C:\Users\Ayano Ide\AppData\Local\Microsoft\Windows\Temporary Internet Files\Content.IE5\8GDW0X9O\1024-cc-library0100077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735" y="107504"/>
            <a:ext cx="1991369" cy="1975811"/>
          </a:xfrm>
          <a:prstGeom prst="ellipse">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49433" y="234721"/>
            <a:ext cx="1309974" cy="584775"/>
          </a:xfrm>
          <a:prstGeom prst="rect">
            <a:avLst/>
          </a:prstGeom>
          <a:noFill/>
        </p:spPr>
        <p:txBody>
          <a:bodyPr wrap="none" rtlCol="0">
            <a:spAutoFit/>
          </a:bodyPr>
          <a:lstStyle/>
          <a:p>
            <a:r>
              <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Script" panose="020B0504020000000003" pitchFamily="34" charset="0"/>
                <a:ea typeface="AR P丸ゴシック体M" panose="020B0600010101010101" pitchFamily="50" charset="-128"/>
                <a:cs typeface="Consolas" panose="020B0609020204030204" pitchFamily="49" charset="0"/>
              </a:rPr>
              <a:t>MAY</a:t>
            </a:r>
            <a:r>
              <a:rPr lang="en-US" altLang="ja-JP" sz="2800" b="1" dirty="0" smtClean="0">
                <a:solidFill>
                  <a:prstClr val="black"/>
                </a:solidFill>
                <a:latin typeface="Bradley Hand ITC" panose="03070402050302030203" pitchFamily="66" charset="0"/>
                <a:ea typeface="AR P丸ゴシック体M" panose="020B0600010101010101" pitchFamily="50" charset="-128"/>
              </a:rPr>
              <a:t> </a:t>
            </a:r>
            <a:endParaRPr lang="ja-JP" altLang="en-US" sz="2800" b="1" dirty="0">
              <a:solidFill>
                <a:prstClr val="black"/>
              </a:solidFill>
              <a:latin typeface="Bradley Hand ITC" panose="03070402050302030203" pitchFamily="66" charset="0"/>
              <a:ea typeface="AR P丸ゴシック体M" panose="020B0600010101010101" pitchFamily="50" charset="-128"/>
            </a:endParaRPr>
          </a:p>
        </p:txBody>
      </p:sp>
      <p:sp>
        <p:nvSpPr>
          <p:cNvPr id="5" name="テキスト ボックス 4"/>
          <p:cNvSpPr txBox="1"/>
          <p:nvPr/>
        </p:nvSpPr>
        <p:spPr>
          <a:xfrm>
            <a:off x="649433" y="527108"/>
            <a:ext cx="1313180" cy="1323439"/>
          </a:xfrm>
          <a:prstGeom prst="rect">
            <a:avLst/>
          </a:prstGeom>
          <a:noFill/>
        </p:spPr>
        <p:txBody>
          <a:bodyPr wrap="none" rtlCol="0">
            <a:spAutoFit/>
          </a:bodyPr>
          <a:lstStyle/>
          <a:p>
            <a:r>
              <a:rPr lang="en-US" altLang="ja-JP"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rPr>
              <a:t>17</a:t>
            </a:r>
            <a:endParaRPr lang="ja-JP" alt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endParaRPr>
          </a:p>
        </p:txBody>
      </p:sp>
      <p:pic>
        <p:nvPicPr>
          <p:cNvPr id="1028" name="Picture 4" descr="C:\Users\Ayano Ide\AppData\Local\Microsoft\Windows\Temporary Internet Files\Content.IE5\TLRHRK1J\gi01b2013081321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735" y="5496126"/>
            <a:ext cx="2170261" cy="3094617"/>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780928" y="5272827"/>
            <a:ext cx="3798997" cy="272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solidFill>
                  <a:prstClr val="black"/>
                </a:solidFill>
              </a:rPr>
              <a:t>写真など。</a:t>
            </a:r>
            <a:endParaRPr lang="ja-JP" altLang="en-US" dirty="0">
              <a:solidFill>
                <a:prstClr val="black"/>
              </a:solidFill>
            </a:endParaRPr>
          </a:p>
        </p:txBody>
      </p:sp>
      <p:sp>
        <p:nvSpPr>
          <p:cNvPr id="9" name="テキスト ボックス 8"/>
          <p:cNvSpPr txBox="1"/>
          <p:nvPr/>
        </p:nvSpPr>
        <p:spPr>
          <a:xfrm>
            <a:off x="-46848" y="8774620"/>
            <a:ext cx="4314001" cy="369332"/>
          </a:xfrm>
          <a:prstGeom prst="rect">
            <a:avLst/>
          </a:prstGeom>
          <a:noFill/>
        </p:spPr>
        <p:txBody>
          <a:bodyPr wrap="none" rtlCol="0">
            <a:spAutoFit/>
          </a:bodyPr>
          <a:lstStyle/>
          <a:p>
            <a:r>
              <a:rPr lang="en-US" altLang="ja-JP" dirty="0" err="1">
                <a:solidFill>
                  <a:srgbClr val="002060"/>
                </a:solidFill>
                <a:latin typeface="MYSTICAL" pitchFamily="2" charset="0"/>
              </a:rPr>
              <a:t>Toshin</a:t>
            </a:r>
            <a:r>
              <a:rPr lang="en-US" altLang="ja-JP" dirty="0">
                <a:solidFill>
                  <a:srgbClr val="002060"/>
                </a:solidFill>
                <a:latin typeface="MYSTICAL" pitchFamily="2" charset="0"/>
              </a:rPr>
              <a:t> High School </a:t>
            </a:r>
            <a:r>
              <a:rPr lang="en-US" altLang="ja-JP" dirty="0" err="1">
                <a:solidFill>
                  <a:srgbClr val="002060"/>
                </a:solidFill>
                <a:latin typeface="MYSTICAL" pitchFamily="2" charset="0"/>
              </a:rPr>
              <a:t>Kanamachi</a:t>
            </a:r>
            <a:r>
              <a:rPr lang="en-US" altLang="ja-JP" dirty="0">
                <a:solidFill>
                  <a:srgbClr val="002060"/>
                </a:solidFill>
                <a:latin typeface="MYSTICAL" pitchFamily="2" charset="0"/>
              </a:rPr>
              <a:t> Branch</a:t>
            </a:r>
            <a:endParaRPr lang="ja-JP" altLang="en-US" dirty="0">
              <a:solidFill>
                <a:srgbClr val="002060"/>
              </a:solidFill>
              <a:latin typeface="MYSTICAL" pitchFamily="2" charset="0"/>
            </a:endParaRPr>
          </a:p>
        </p:txBody>
      </p:sp>
      <p:sp>
        <p:nvSpPr>
          <p:cNvPr id="3" name="サブタイトル 2"/>
          <p:cNvSpPr>
            <a:spLocks noGrp="1"/>
          </p:cNvSpPr>
          <p:nvPr>
            <p:ph type="subTitle" idx="1"/>
          </p:nvPr>
        </p:nvSpPr>
        <p:spPr>
          <a:xfrm>
            <a:off x="2492896" y="240308"/>
            <a:ext cx="4032448" cy="874147"/>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solidFill>
              <a:srgbClr val="00B050"/>
            </a:solidFill>
          </a:ln>
          <a:effectLst>
            <a:glow rad="228600">
              <a:schemeClr val="accent1">
                <a:satMod val="175000"/>
                <a:alpha val="40000"/>
              </a:schemeClr>
            </a:glow>
            <a:softEdge rad="31750"/>
          </a:effectLst>
        </p:spPr>
        <p:txBody>
          <a:bodyPr>
            <a:noAutofit/>
          </a:bodyPr>
          <a:lstStyle/>
          <a:p>
            <a:r>
              <a:rPr kumimoji="1" lang="ja-JP" altLang="en-US" sz="40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HGS創英角ﾎﾟｯﾌﾟ体" panose="040B0A00000000000000" pitchFamily="50" charset="-128"/>
                <a:ea typeface="HGS創英角ﾎﾟｯﾌﾟ体" panose="040B0A00000000000000" pitchFamily="50" charset="-128"/>
              </a:rPr>
              <a:t>部</a:t>
            </a:r>
            <a:r>
              <a:rPr kumimoji="1"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rPr>
              <a:t>活生紹介！</a:t>
            </a:r>
            <a:endParaRPr kumimoji="1"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276872" y="1219511"/>
            <a:ext cx="4779888" cy="954107"/>
          </a:xfrm>
          <a:prstGeom prst="rect">
            <a:avLst/>
          </a:prstGeom>
          <a:solidFill>
            <a:srgbClr val="FFFFCC"/>
          </a:solidFill>
          <a:ln>
            <a:solidFill>
              <a:srgbClr val="FFFFCC"/>
            </a:solidFill>
          </a:ln>
          <a:effectLst>
            <a:softEdge rad="63500"/>
          </a:effectLst>
        </p:spPr>
        <p:txBody>
          <a:bodyPr wrap="square" rtlCol="0">
            <a:spAutoFit/>
          </a:bodyPr>
          <a:lstStyle/>
          <a:p>
            <a:pPr algn="ctr"/>
            <a:r>
              <a:rPr lang="ja-JP" altLang="en-US" sz="2800" b="1" dirty="0" smtClean="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高校</a:t>
            </a:r>
            <a:r>
              <a:rPr lang="en-US" altLang="ja-JP" sz="28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2</a:t>
            </a:r>
            <a:r>
              <a:rPr lang="ja-JP" altLang="en-US" sz="2800" b="1" dirty="0" smtClean="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年生のＹ君</a:t>
            </a:r>
            <a:endParaRPr lang="en-US" altLang="ja-JP" sz="2400" b="1" dirty="0" smtClean="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2800" b="1" dirty="0" smtClean="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　　部活：</a:t>
            </a:r>
            <a:r>
              <a:rPr lang="ja-JP" altLang="en-US" sz="24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剣道</a:t>
            </a:r>
            <a:r>
              <a:rPr lang="ja-JP" altLang="en-US" sz="2400" b="1" dirty="0" smtClean="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部</a:t>
            </a:r>
            <a:endParaRPr lang="en-US" altLang="ja-JP" sz="24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7344792" y="1114455"/>
            <a:ext cx="4406976" cy="1569660"/>
          </a:xfrm>
          <a:prstGeom prst="rect">
            <a:avLst/>
          </a:prstGeom>
          <a:noFill/>
        </p:spPr>
        <p:txBody>
          <a:bodyPr wrap="none" rtlCol="0">
            <a:spAutoFit/>
          </a:bodyPr>
          <a:lstStyle/>
          <a:p>
            <a:r>
              <a:rPr lang="ja-JP" altLang="en-US" sz="2400" dirty="0">
                <a:solidFill>
                  <a:prstClr val="black"/>
                </a:solidFill>
              </a:rPr>
              <a:t>←</a:t>
            </a:r>
            <a:r>
              <a:rPr lang="ja-JP" altLang="en-US" sz="2400" dirty="0" smtClean="0">
                <a:solidFill>
                  <a:prstClr val="black"/>
                </a:solidFill>
              </a:rPr>
              <a:t>名前は本名ではなく</a:t>
            </a:r>
            <a:endParaRPr lang="en-US" altLang="ja-JP" sz="2400" dirty="0" smtClean="0">
              <a:solidFill>
                <a:prstClr val="black"/>
              </a:solidFill>
            </a:endParaRPr>
          </a:p>
          <a:p>
            <a:r>
              <a:rPr lang="ja-JP" altLang="en-US" sz="2400" dirty="0" smtClean="0">
                <a:solidFill>
                  <a:prstClr val="black"/>
                </a:solidFill>
              </a:rPr>
              <a:t>　</a:t>
            </a:r>
            <a:r>
              <a:rPr lang="ja-JP" altLang="en-US" sz="2400" b="1" u="sng" dirty="0" smtClean="0">
                <a:solidFill>
                  <a:srgbClr val="FF0000"/>
                </a:solidFill>
              </a:rPr>
              <a:t>イニシャルで</a:t>
            </a:r>
            <a:r>
              <a:rPr lang="ja-JP" altLang="en-US" sz="2400" dirty="0" smtClean="0">
                <a:solidFill>
                  <a:prstClr val="black"/>
                </a:solidFill>
              </a:rPr>
              <a:t>お願いします。</a:t>
            </a:r>
            <a:endParaRPr lang="en-US" altLang="ja-JP" sz="2400" dirty="0" smtClean="0">
              <a:solidFill>
                <a:prstClr val="black"/>
              </a:solidFill>
            </a:endParaRPr>
          </a:p>
          <a:p>
            <a:r>
              <a:rPr lang="ja-JP" altLang="en-US" sz="2400" dirty="0" smtClean="0">
                <a:solidFill>
                  <a:prstClr val="black"/>
                </a:solidFill>
              </a:rPr>
              <a:t>　部活名は必ず書いてください！</a:t>
            </a:r>
            <a:endParaRPr lang="en-US" altLang="ja-JP" sz="2400" dirty="0" smtClean="0">
              <a:solidFill>
                <a:prstClr val="black"/>
              </a:solidFill>
            </a:endParaRPr>
          </a:p>
          <a:p>
            <a:endParaRPr lang="ja-JP" altLang="en-US" sz="2400" dirty="0">
              <a:solidFill>
                <a:prstClr val="black"/>
              </a:solidFill>
            </a:endParaRPr>
          </a:p>
        </p:txBody>
      </p:sp>
      <p:sp>
        <p:nvSpPr>
          <p:cNvPr id="13" name="テキスト ボックス 12"/>
          <p:cNvSpPr txBox="1"/>
          <p:nvPr/>
        </p:nvSpPr>
        <p:spPr>
          <a:xfrm>
            <a:off x="7965504" y="7179215"/>
            <a:ext cx="461665" cy="92398"/>
          </a:xfrm>
          <a:prstGeom prst="rect">
            <a:avLst/>
          </a:prstGeom>
          <a:noFill/>
        </p:spPr>
        <p:txBody>
          <a:bodyPr vert="eaVert" wrap="none" rtlCol="0">
            <a:spAutoFit/>
          </a:bodyPr>
          <a:lstStyle/>
          <a:p>
            <a:endParaRPr lang="ja-JP" altLang="en-US" dirty="0">
              <a:solidFill>
                <a:prstClr val="black"/>
              </a:solidFill>
            </a:endParaRPr>
          </a:p>
        </p:txBody>
      </p:sp>
      <p:sp>
        <p:nvSpPr>
          <p:cNvPr id="14" name="テキスト ボックス 13"/>
          <p:cNvSpPr txBox="1"/>
          <p:nvPr/>
        </p:nvSpPr>
        <p:spPr>
          <a:xfrm>
            <a:off x="7791328" y="7179215"/>
            <a:ext cx="3960440" cy="707886"/>
          </a:xfrm>
          <a:prstGeom prst="rect">
            <a:avLst/>
          </a:prstGeom>
          <a:noFill/>
        </p:spPr>
        <p:txBody>
          <a:bodyPr wrap="square" rtlCol="0">
            <a:spAutoFit/>
          </a:bodyPr>
          <a:lstStyle/>
          <a:p>
            <a:r>
              <a:rPr lang="ja-JP" altLang="en-US" sz="2000" dirty="0" smtClean="0">
                <a:solidFill>
                  <a:prstClr val="black"/>
                </a:solidFill>
              </a:rPr>
              <a:t>←写真はできれば生徒が</a:t>
            </a:r>
            <a:endParaRPr lang="en-US" altLang="ja-JP" sz="2000" dirty="0" smtClean="0">
              <a:solidFill>
                <a:prstClr val="black"/>
              </a:solidFill>
            </a:endParaRPr>
          </a:p>
          <a:p>
            <a:r>
              <a:rPr lang="ja-JP" altLang="en-US" sz="2000" dirty="0">
                <a:solidFill>
                  <a:prstClr val="black"/>
                </a:solidFill>
              </a:rPr>
              <a:t>　</a:t>
            </a:r>
            <a:r>
              <a:rPr lang="ja-JP" altLang="en-US" sz="2000" dirty="0" smtClean="0">
                <a:solidFill>
                  <a:prstClr val="black"/>
                </a:solidFill>
              </a:rPr>
              <a:t>写っているものでお願いします！　　</a:t>
            </a:r>
            <a:endParaRPr lang="ja-JP" altLang="en-US" sz="2000" dirty="0">
              <a:solidFill>
                <a:prstClr val="black"/>
              </a:solidFill>
            </a:endParaRPr>
          </a:p>
        </p:txBody>
      </p:sp>
      <p:sp>
        <p:nvSpPr>
          <p:cNvPr id="7" name="テキスト ボックス 6"/>
          <p:cNvSpPr txBox="1"/>
          <p:nvPr/>
        </p:nvSpPr>
        <p:spPr>
          <a:xfrm>
            <a:off x="2636912" y="7997659"/>
            <a:ext cx="4563864"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3200" b="1" i="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頑張る部活生を</a:t>
            </a:r>
            <a:endParaRPr lang="en-US" altLang="ja-JP" sz="3200" b="1" i="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a:p>
            <a:r>
              <a:rPr lang="ja-JP" altLang="en-US" sz="3200" b="1" i="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　　　応援しています！</a:t>
            </a:r>
            <a:endParaRPr lang="ja-JP" altLang="en-US" sz="3200" b="1" i="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p:txBody>
      </p:sp>
      <p:sp>
        <p:nvSpPr>
          <p:cNvPr id="15" name="テキスト ボックス 14"/>
          <p:cNvSpPr txBox="1"/>
          <p:nvPr/>
        </p:nvSpPr>
        <p:spPr>
          <a:xfrm>
            <a:off x="44624" y="2123728"/>
            <a:ext cx="3672408" cy="461665"/>
          </a:xfrm>
          <a:prstGeom prst="rect">
            <a:avLst/>
          </a:prstGeom>
          <a:solidFill>
            <a:srgbClr val="99CCFF"/>
          </a:solidFill>
        </p:spPr>
        <p:txBody>
          <a:bodyPr wrap="square" rtlCol="0">
            <a:spAutoFit/>
          </a:bodyPr>
          <a:lstStyle/>
          <a:p>
            <a:r>
              <a:rPr lang="ja-JP" altLang="en-US" sz="2400" dirty="0" smtClean="0">
                <a:solidFill>
                  <a:prstClr val="black"/>
                </a:solidFill>
                <a:latin typeface="HGP創英角ｺﾞｼｯｸUB" pitchFamily="50" charset="-128"/>
                <a:ea typeface="HGP創英角ｺﾞｼｯｸUB" pitchFamily="50" charset="-128"/>
              </a:rPr>
              <a:t>本日の担当：チャクラダール</a:t>
            </a:r>
            <a:endParaRPr lang="ja-JP" altLang="en-US" sz="2400" dirty="0">
              <a:solidFill>
                <a:prstClr val="black"/>
              </a:solidFill>
              <a:latin typeface="HGP創英角ｺﾞｼｯｸUB" pitchFamily="50" charset="-128"/>
              <a:ea typeface="HGP創英角ｺﾞｼｯｸUB" pitchFamily="50" charset="-128"/>
            </a:endParaRPr>
          </a:p>
        </p:txBody>
      </p:sp>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9098" y="5205352"/>
            <a:ext cx="3813043" cy="2859782"/>
          </a:xfrm>
          <a:prstGeom prst="rect">
            <a:avLst/>
          </a:prstGeom>
        </p:spPr>
      </p:pic>
    </p:spTree>
    <p:extLst>
      <p:ext uri="{BB962C8B-B14F-4D97-AF65-F5344CB8AC3E}">
        <p14:creationId xmlns:p14="http://schemas.microsoft.com/office/powerpoint/2010/main" val="209974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Ayano Ide\AppData\Local\Microsoft\Windows\Temporary Internet Files\Content.IE5\6WLV36PX\green-grass-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8" y="8016912"/>
            <a:ext cx="6858000" cy="112704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34338"/>
          <a:stretch/>
        </p:blipFill>
        <p:spPr>
          <a:xfrm>
            <a:off x="19671" y="-15150"/>
            <a:ext cx="6937721" cy="1559405"/>
          </a:xfrm>
          <a:prstGeom prst="rect">
            <a:avLst/>
          </a:prstGeom>
        </p:spPr>
      </p:pic>
      <p:sp>
        <p:nvSpPr>
          <p:cNvPr id="2" name="タイトル 1"/>
          <p:cNvSpPr>
            <a:spLocks noGrp="1"/>
          </p:cNvSpPr>
          <p:nvPr>
            <p:ph type="ctrTitle"/>
          </p:nvPr>
        </p:nvSpPr>
        <p:spPr>
          <a:xfrm>
            <a:off x="19610" y="2237345"/>
            <a:ext cx="6858000" cy="5410274"/>
          </a:xfrm>
          <a:blipFill dpi="0" rotWithShape="1">
            <a:blip r:embed="rId4">
              <a:extLst>
                <a:ext uri="{28A0092B-C50C-407E-A947-70E740481C1C}">
                  <a14:useLocalDpi xmlns:a14="http://schemas.microsoft.com/office/drawing/2010/main" val="0"/>
                </a:ext>
              </a:extLst>
            </a:blip>
            <a:srcRect/>
            <a:stretch>
              <a:fillRect/>
            </a:stretch>
          </a:blipFill>
        </p:spPr>
        <p:txBody>
          <a:bodyPr anchor="t">
            <a:normAutofit/>
          </a:bodyPr>
          <a:lstStyle/>
          <a:p>
            <a:pPr algn="l"/>
            <a:r>
              <a:rPr kumimoji="1" lang="en-US" altLang="ja-JP" sz="2400" dirty="0" smtClean="0">
                <a:latin typeface="HGP創英角ｺﾞｼｯｸUB" pitchFamily="50" charset="-128"/>
                <a:ea typeface="HGP創英角ｺﾞｼｯｸUB" pitchFamily="50" charset="-128"/>
              </a:rPr>
              <a:t/>
            </a:r>
            <a:br>
              <a:rPr kumimoji="1" lang="en-US" altLang="ja-JP" sz="2400" dirty="0" smtClean="0">
                <a:latin typeface="HGP創英角ｺﾞｼｯｸUB" pitchFamily="50" charset="-128"/>
                <a:ea typeface="HGP創英角ｺﾞｼｯｸUB" pitchFamily="50" charset="-128"/>
              </a:rPr>
            </a:br>
            <a:r>
              <a:rPr kumimoji="1" lang="ja-JP" altLang="en-US" sz="2400" dirty="0" smtClean="0">
                <a:latin typeface="HGP創英角ｺﾞｼｯｸUB" pitchFamily="50" charset="-128"/>
                <a:ea typeface="HGP創英角ｺﾞｼｯｸUB" pitchFamily="50" charset="-128"/>
              </a:rPr>
              <a:t>今日は</a:t>
            </a:r>
            <a:r>
              <a:rPr kumimoji="1" lang="ja-JP" altLang="en-US" sz="2400" dirty="0" smtClean="0">
                <a:solidFill>
                  <a:srgbClr val="00B0F0"/>
                </a:solidFill>
                <a:latin typeface="HGP創英角ｺﾞｼｯｸUB" pitchFamily="50" charset="-128"/>
                <a:ea typeface="HGP創英角ｺﾞｼｯｸUB" pitchFamily="50" charset="-128"/>
              </a:rPr>
              <a:t>高校１年生</a:t>
            </a:r>
            <a:r>
              <a:rPr kumimoji="1" lang="ja-JP" altLang="en-US" sz="2400" dirty="0" smtClean="0">
                <a:latin typeface="HGP創英角ｺﾞｼｯｸUB" pitchFamily="50" charset="-128"/>
                <a:ea typeface="HGP創英角ｺﾞｼｯｸUB" pitchFamily="50" charset="-128"/>
              </a:rPr>
              <a:t>の長倉グループの部活生を紹介したいと思います！みんな部活は様々ですが、</a:t>
            </a:r>
            <a:r>
              <a:rPr kumimoji="1" lang="ja-JP" altLang="en-US" sz="2400" dirty="0" smtClean="0">
                <a:solidFill>
                  <a:srgbClr val="00B050"/>
                </a:solidFill>
                <a:latin typeface="HGP創英角ｺﾞｼｯｸUB" pitchFamily="50" charset="-128"/>
                <a:ea typeface="HGP創英角ｺﾞｼｯｸUB" pitchFamily="50" charset="-128"/>
              </a:rPr>
              <a:t>週</a:t>
            </a:r>
            <a:r>
              <a:rPr kumimoji="1" lang="en-US" altLang="ja-JP" sz="2400" dirty="0" smtClean="0">
                <a:solidFill>
                  <a:srgbClr val="00B050"/>
                </a:solidFill>
                <a:latin typeface="HGP創英角ｺﾞｼｯｸUB" pitchFamily="50" charset="-128"/>
                <a:ea typeface="HGP創英角ｺﾞｼｯｸUB" pitchFamily="50" charset="-128"/>
              </a:rPr>
              <a:t>5</a:t>
            </a:r>
            <a:r>
              <a:rPr kumimoji="1" lang="ja-JP" altLang="en-US" sz="2400" dirty="0" smtClean="0">
                <a:solidFill>
                  <a:srgbClr val="00B050"/>
                </a:solidFill>
                <a:latin typeface="HGP創英角ｺﾞｼｯｸUB" pitchFamily="50" charset="-128"/>
                <a:ea typeface="HGP創英角ｺﾞｼｯｸUB" pitchFamily="50" charset="-128"/>
              </a:rPr>
              <a:t>～</a:t>
            </a:r>
            <a:r>
              <a:rPr kumimoji="1" lang="en-US" altLang="ja-JP" sz="2400" dirty="0" smtClean="0">
                <a:solidFill>
                  <a:srgbClr val="00B050"/>
                </a:solidFill>
                <a:latin typeface="HGP創英角ｺﾞｼｯｸUB" pitchFamily="50" charset="-128"/>
                <a:ea typeface="HGP創英角ｺﾞｼｯｸUB" pitchFamily="50" charset="-128"/>
              </a:rPr>
              <a:t>6</a:t>
            </a:r>
            <a:r>
              <a:rPr kumimoji="1" lang="ja-JP" altLang="en-US" sz="2400" dirty="0" smtClean="0">
                <a:latin typeface="HGP創英角ｺﾞｼｯｸUB" pitchFamily="50" charset="-128"/>
                <a:ea typeface="HGP創英角ｺﾞｼｯｸUB" pitchFamily="50" charset="-128"/>
              </a:rPr>
              <a:t>で部活を頑張っていていながら、</a:t>
            </a:r>
            <a:r>
              <a:rPr kumimoji="1" lang="ja-JP" altLang="en-US" sz="2400" u="sng" dirty="0" smtClean="0">
                <a:latin typeface="HGP創英角ｺﾞｼｯｸUB" pitchFamily="50" charset="-128"/>
                <a:ea typeface="HGP創英角ｺﾞｼｯｸUB" pitchFamily="50" charset="-128"/>
              </a:rPr>
              <a:t>部活の後に２０時に校舎に来て受講をしたり、高速を毎日取り組んだり、部活と東進と両立しています。</a:t>
            </a:r>
            <a:r>
              <a:rPr kumimoji="1" lang="ja-JP" altLang="en-US" sz="2400" dirty="0" smtClean="0">
                <a:latin typeface="HGP創英角ｺﾞｼｯｸUB" pitchFamily="50" charset="-128"/>
                <a:ea typeface="HGP創英角ｺﾞｼｯｸUB" pitchFamily="50" charset="-128"/>
              </a:rPr>
              <a:t>今週は</a:t>
            </a:r>
            <a:r>
              <a:rPr kumimoji="1" lang="ja-JP" altLang="en-US" sz="2400" dirty="0" smtClean="0">
                <a:solidFill>
                  <a:srgbClr val="FF0000"/>
                </a:solidFill>
                <a:latin typeface="HGP創英角ｺﾞｼｯｸUB" pitchFamily="50" charset="-128"/>
                <a:ea typeface="HGP創英角ｺﾞｼｯｸUB" pitchFamily="50" charset="-128"/>
              </a:rPr>
              <a:t>高速の文法を毎日２ステージ</a:t>
            </a:r>
            <a:r>
              <a:rPr kumimoji="1" lang="ja-JP" altLang="en-US" sz="2400" dirty="0" smtClean="0">
                <a:latin typeface="HGP創英角ｺﾞｼｯｸUB" pitchFamily="50" charset="-128"/>
                <a:ea typeface="HGP創英角ｺﾞｼｯｸUB" pitchFamily="50" charset="-128"/>
              </a:rPr>
              <a:t>やると言ってくれた子もいます！素晴らしいですね☆これからも部活も勉強も頑張っていきましょう！！</a:t>
            </a:r>
            <a:endParaRPr kumimoji="1" lang="ja-JP" altLang="en-US" sz="2400" dirty="0">
              <a:latin typeface="HGP創英角ｺﾞｼｯｸUB" pitchFamily="50" charset="-128"/>
              <a:ea typeface="HGP創英角ｺﾞｼｯｸUB" pitchFamily="50" charset="-128"/>
            </a:endParaRPr>
          </a:p>
        </p:txBody>
      </p:sp>
      <p:pic>
        <p:nvPicPr>
          <p:cNvPr id="1026" name="Picture 2" descr="C:\Users\Ayano Ide\AppData\Local\Microsoft\Windows\Temporary Internet Files\Content.IE5\8GDW0X9O\1024-cc-library0100077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735" y="107504"/>
            <a:ext cx="1991369" cy="1975811"/>
          </a:xfrm>
          <a:prstGeom prst="ellipse">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49433" y="234721"/>
            <a:ext cx="1309974" cy="584775"/>
          </a:xfrm>
          <a:prstGeom prst="rect">
            <a:avLst/>
          </a:prstGeom>
          <a:noFill/>
        </p:spPr>
        <p:txBody>
          <a:bodyPr wrap="none" rtlCol="0">
            <a:spAutoFit/>
          </a:bodyPr>
          <a:lstStyle/>
          <a:p>
            <a:r>
              <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Script" panose="020B0504020000000003" pitchFamily="34" charset="0"/>
                <a:ea typeface="AR P丸ゴシック体M" panose="020B0600010101010101" pitchFamily="50" charset="-128"/>
                <a:cs typeface="Consolas" panose="020B0609020204030204" pitchFamily="49" charset="0"/>
              </a:rPr>
              <a:t>MAY</a:t>
            </a:r>
            <a:r>
              <a:rPr lang="en-US" altLang="ja-JP" sz="2800" b="1" dirty="0" smtClean="0">
                <a:latin typeface="Bradley Hand ITC" panose="03070402050302030203" pitchFamily="66" charset="0"/>
                <a:ea typeface="AR P丸ゴシック体M" panose="020B0600010101010101" pitchFamily="50" charset="-128"/>
              </a:rPr>
              <a:t> </a:t>
            </a:r>
            <a:endParaRPr kumimoji="1" lang="ja-JP" altLang="en-US" sz="2800" b="1" dirty="0">
              <a:latin typeface="Bradley Hand ITC" panose="03070402050302030203" pitchFamily="66" charset="0"/>
              <a:ea typeface="AR P丸ゴシック体M" panose="020B0600010101010101" pitchFamily="50" charset="-128"/>
            </a:endParaRPr>
          </a:p>
        </p:txBody>
      </p:sp>
      <p:sp>
        <p:nvSpPr>
          <p:cNvPr id="5" name="テキスト ボックス 4"/>
          <p:cNvSpPr txBox="1"/>
          <p:nvPr/>
        </p:nvSpPr>
        <p:spPr>
          <a:xfrm>
            <a:off x="929958" y="557792"/>
            <a:ext cx="748923" cy="1323439"/>
          </a:xfrm>
          <a:prstGeom prst="rect">
            <a:avLst/>
          </a:prstGeom>
          <a:noFill/>
        </p:spPr>
        <p:txBody>
          <a:bodyPr wrap="none" rtlCol="0">
            <a:spAutoFit/>
          </a:bodyPr>
          <a:lstStyle/>
          <a:p>
            <a:r>
              <a:rPr kumimoji="1" lang="en-US" altLang="ja-JP"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rPr>
              <a:t>8</a:t>
            </a:r>
            <a:endParaRPr kumimoji="1" lang="ja-JP" alt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endParaRPr>
          </a:p>
        </p:txBody>
      </p:sp>
      <p:pic>
        <p:nvPicPr>
          <p:cNvPr id="1028" name="Picture 4" descr="C:\Users\Ayano Ide\AppData\Local\Microsoft\Windows\Temporary Internet Files\Content.IE5\TLRHRK1J\gi01b2013081321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735" y="5496126"/>
            <a:ext cx="2170261" cy="3094617"/>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780928" y="5272827"/>
            <a:ext cx="3798997" cy="272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写真など。</a:t>
            </a:r>
            <a:endParaRPr kumimoji="1" lang="ja-JP" altLang="en-US" dirty="0"/>
          </a:p>
        </p:txBody>
      </p:sp>
      <p:sp>
        <p:nvSpPr>
          <p:cNvPr id="9" name="テキスト ボックス 8"/>
          <p:cNvSpPr txBox="1"/>
          <p:nvPr/>
        </p:nvSpPr>
        <p:spPr>
          <a:xfrm>
            <a:off x="-46848" y="8774620"/>
            <a:ext cx="4314001" cy="369332"/>
          </a:xfrm>
          <a:prstGeom prst="rect">
            <a:avLst/>
          </a:prstGeom>
          <a:noFill/>
        </p:spPr>
        <p:txBody>
          <a:bodyPr wrap="none" rtlCol="0">
            <a:spAutoFit/>
          </a:bodyPr>
          <a:lstStyle/>
          <a:p>
            <a:r>
              <a:rPr lang="en-US" altLang="ja-JP" dirty="0" err="1">
                <a:solidFill>
                  <a:srgbClr val="002060"/>
                </a:solidFill>
                <a:latin typeface="MYSTICAL" pitchFamily="2" charset="0"/>
              </a:rPr>
              <a:t>Toshin</a:t>
            </a:r>
            <a:r>
              <a:rPr lang="en-US" altLang="ja-JP" dirty="0">
                <a:solidFill>
                  <a:srgbClr val="002060"/>
                </a:solidFill>
                <a:latin typeface="MYSTICAL" pitchFamily="2" charset="0"/>
              </a:rPr>
              <a:t> High School </a:t>
            </a:r>
            <a:r>
              <a:rPr lang="en-US" altLang="ja-JP" dirty="0" err="1">
                <a:solidFill>
                  <a:srgbClr val="002060"/>
                </a:solidFill>
                <a:latin typeface="MYSTICAL" pitchFamily="2" charset="0"/>
              </a:rPr>
              <a:t>Kanamachi</a:t>
            </a:r>
            <a:r>
              <a:rPr lang="en-US" altLang="ja-JP" dirty="0">
                <a:solidFill>
                  <a:srgbClr val="002060"/>
                </a:solidFill>
                <a:latin typeface="MYSTICAL" pitchFamily="2" charset="0"/>
              </a:rPr>
              <a:t> Branch</a:t>
            </a:r>
            <a:endParaRPr kumimoji="1" lang="ja-JP" altLang="en-US" dirty="0">
              <a:solidFill>
                <a:srgbClr val="002060"/>
              </a:solidFill>
              <a:latin typeface="MYSTICAL" pitchFamily="2" charset="0"/>
            </a:endParaRPr>
          </a:p>
        </p:txBody>
      </p:sp>
      <p:sp>
        <p:nvSpPr>
          <p:cNvPr id="3" name="サブタイトル 2"/>
          <p:cNvSpPr>
            <a:spLocks noGrp="1"/>
          </p:cNvSpPr>
          <p:nvPr>
            <p:ph type="subTitle" idx="1"/>
          </p:nvPr>
        </p:nvSpPr>
        <p:spPr>
          <a:xfrm>
            <a:off x="2492896" y="240308"/>
            <a:ext cx="4032448" cy="874147"/>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solidFill>
              <a:srgbClr val="00B050"/>
            </a:solidFill>
          </a:ln>
          <a:effectLst>
            <a:glow rad="228600">
              <a:schemeClr val="accent1">
                <a:satMod val="175000"/>
                <a:alpha val="40000"/>
              </a:schemeClr>
            </a:glow>
            <a:softEdge rad="31750"/>
          </a:effectLst>
        </p:spPr>
        <p:txBody>
          <a:bodyPr>
            <a:noAutofit/>
          </a:bodyPr>
          <a:lstStyle/>
          <a:p>
            <a:r>
              <a:rPr kumimoji="1" lang="ja-JP" altLang="en-US" sz="40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HGS創英角ﾎﾟｯﾌﾟ体" panose="040B0A00000000000000" pitchFamily="50" charset="-128"/>
                <a:ea typeface="HGS創英角ﾎﾟｯﾌﾟ体" panose="040B0A00000000000000" pitchFamily="50" charset="-128"/>
              </a:rPr>
              <a:t>部</a:t>
            </a:r>
            <a:r>
              <a:rPr kumimoji="1"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rPr>
              <a:t>活生紹介！</a:t>
            </a:r>
            <a:endParaRPr kumimoji="1"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276872" y="1219511"/>
            <a:ext cx="4779888" cy="954107"/>
          </a:xfrm>
          <a:prstGeom prst="rect">
            <a:avLst/>
          </a:prstGeom>
          <a:solidFill>
            <a:srgbClr val="FFFFCC"/>
          </a:solidFill>
          <a:ln>
            <a:solidFill>
              <a:srgbClr val="FFFFCC"/>
            </a:solidFill>
          </a:ln>
          <a:effectLst>
            <a:softEdge rad="63500"/>
          </a:effectLst>
        </p:spPr>
        <p:txBody>
          <a:bodyPr wrap="square" rtlCol="0">
            <a:spAutoFit/>
          </a:bodyPr>
          <a:lstStyle/>
          <a:p>
            <a:pPr algn="ctr"/>
            <a:r>
              <a:rPr lang="ja-JP" altLang="en-US" sz="28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高校１年生の</a:t>
            </a:r>
            <a:r>
              <a:rPr lang="ja-JP" altLang="en-US" sz="24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長倉グループ</a:t>
            </a:r>
            <a:endParaRPr lang="en-US" altLang="ja-JP" sz="24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28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部活：</a:t>
            </a:r>
            <a:r>
              <a:rPr lang="ja-JP" altLang="en-US" sz="24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ダンス、バレー、チア</a:t>
            </a:r>
            <a:endParaRPr lang="en-US" altLang="ja-JP" sz="2400" b="1"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7344792" y="1114455"/>
            <a:ext cx="4406976" cy="1569660"/>
          </a:xfrm>
          <a:prstGeom prst="rect">
            <a:avLst/>
          </a:prstGeom>
          <a:noFill/>
        </p:spPr>
        <p:txBody>
          <a:bodyPr wrap="none" rtlCol="0">
            <a:spAutoFit/>
          </a:bodyPr>
          <a:lstStyle/>
          <a:p>
            <a:r>
              <a:rPr lang="ja-JP" altLang="en-US" sz="2400" dirty="0"/>
              <a:t>←</a:t>
            </a:r>
            <a:r>
              <a:rPr kumimoji="1" lang="ja-JP" altLang="en-US" sz="2400" dirty="0" smtClean="0"/>
              <a:t>名前は本名ではなく</a:t>
            </a:r>
            <a:endParaRPr kumimoji="1" lang="en-US" altLang="ja-JP" sz="2400" dirty="0" smtClean="0"/>
          </a:p>
          <a:p>
            <a:r>
              <a:rPr kumimoji="1" lang="ja-JP" altLang="en-US" sz="2400" dirty="0" smtClean="0"/>
              <a:t>　</a:t>
            </a:r>
            <a:r>
              <a:rPr kumimoji="1" lang="ja-JP" altLang="en-US" sz="2400" b="1" u="sng" dirty="0" smtClean="0">
                <a:solidFill>
                  <a:srgbClr val="FF0000"/>
                </a:solidFill>
              </a:rPr>
              <a:t>イニシャルで</a:t>
            </a:r>
            <a:r>
              <a:rPr kumimoji="1" lang="ja-JP" altLang="en-US" sz="2400" dirty="0" smtClean="0"/>
              <a:t>お願いします。</a:t>
            </a:r>
            <a:endParaRPr kumimoji="1" lang="en-US" altLang="ja-JP" sz="2400" dirty="0" smtClean="0"/>
          </a:p>
          <a:p>
            <a:r>
              <a:rPr lang="ja-JP" altLang="en-US" sz="2400" dirty="0" smtClean="0"/>
              <a:t>　部活名は必ず書いてください！</a:t>
            </a:r>
            <a:endParaRPr kumimoji="1" lang="en-US" altLang="ja-JP" sz="2400" dirty="0" smtClean="0"/>
          </a:p>
          <a:p>
            <a:endParaRPr kumimoji="1" lang="ja-JP" altLang="en-US" sz="2400" dirty="0"/>
          </a:p>
        </p:txBody>
      </p:sp>
      <p:sp>
        <p:nvSpPr>
          <p:cNvPr id="13" name="テキスト ボックス 12"/>
          <p:cNvSpPr txBox="1"/>
          <p:nvPr/>
        </p:nvSpPr>
        <p:spPr>
          <a:xfrm>
            <a:off x="7965504" y="7179215"/>
            <a:ext cx="461665" cy="92398"/>
          </a:xfrm>
          <a:prstGeom prst="rect">
            <a:avLst/>
          </a:prstGeom>
          <a:noFill/>
        </p:spPr>
        <p:txBody>
          <a:bodyPr vert="eaVert" wrap="none" rtlCol="0">
            <a:spAutoFit/>
          </a:bodyPr>
          <a:lstStyle/>
          <a:p>
            <a:endParaRPr kumimoji="1" lang="ja-JP" altLang="en-US" dirty="0"/>
          </a:p>
        </p:txBody>
      </p:sp>
      <p:sp>
        <p:nvSpPr>
          <p:cNvPr id="14" name="テキスト ボックス 13"/>
          <p:cNvSpPr txBox="1"/>
          <p:nvPr/>
        </p:nvSpPr>
        <p:spPr>
          <a:xfrm>
            <a:off x="7791328" y="7179215"/>
            <a:ext cx="3960440" cy="707886"/>
          </a:xfrm>
          <a:prstGeom prst="rect">
            <a:avLst/>
          </a:prstGeom>
          <a:noFill/>
        </p:spPr>
        <p:txBody>
          <a:bodyPr wrap="square" rtlCol="0">
            <a:spAutoFit/>
          </a:bodyPr>
          <a:lstStyle/>
          <a:p>
            <a:r>
              <a:rPr kumimoji="1" lang="ja-JP" altLang="en-US" sz="2000" dirty="0" smtClean="0"/>
              <a:t>←写真はできれば生徒が</a:t>
            </a:r>
            <a:endParaRPr kumimoji="1" lang="en-US" altLang="ja-JP" sz="2000" dirty="0" smtClean="0"/>
          </a:p>
          <a:p>
            <a:r>
              <a:rPr lang="ja-JP" altLang="en-US" sz="2000" dirty="0"/>
              <a:t>　</a:t>
            </a:r>
            <a:r>
              <a:rPr kumimoji="1" lang="ja-JP" altLang="en-US" sz="2000" dirty="0" smtClean="0"/>
              <a:t>写っているものでお願いします！　　</a:t>
            </a:r>
            <a:endParaRPr kumimoji="1" lang="ja-JP" altLang="en-US" sz="2000" dirty="0"/>
          </a:p>
        </p:txBody>
      </p:sp>
      <p:sp>
        <p:nvSpPr>
          <p:cNvPr id="7" name="テキスト ボックス 6"/>
          <p:cNvSpPr txBox="1"/>
          <p:nvPr/>
        </p:nvSpPr>
        <p:spPr>
          <a:xfrm>
            <a:off x="2636912" y="7997659"/>
            <a:ext cx="4563864"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頑張る部活生を</a:t>
            </a:r>
            <a:endParaRPr kumimoji="1" lang="en-US" altLang="ja-JP"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　　　応援しています！</a:t>
            </a:r>
            <a:endParaRPr kumimoji="1" lang="ja-JP" altLang="en-US"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p:txBody>
      </p:sp>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0363" y="5256423"/>
            <a:ext cx="3654981" cy="2741236"/>
          </a:xfrm>
          <a:prstGeom prst="rect">
            <a:avLst/>
          </a:prstGeom>
        </p:spPr>
      </p:pic>
      <p:sp>
        <p:nvSpPr>
          <p:cNvPr id="15" name="テキスト ボックス 14"/>
          <p:cNvSpPr txBox="1"/>
          <p:nvPr/>
        </p:nvSpPr>
        <p:spPr>
          <a:xfrm>
            <a:off x="44624" y="2123728"/>
            <a:ext cx="2630966" cy="461665"/>
          </a:xfrm>
          <a:prstGeom prst="rect">
            <a:avLst/>
          </a:prstGeom>
          <a:solidFill>
            <a:srgbClr val="99CCFF"/>
          </a:solidFill>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本日の担当：長倉</a:t>
            </a:r>
            <a:endParaRPr kumimoji="1" lang="ja-JP" altLang="en-US" sz="24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235192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Ayano Ide\AppData\Local\Microsoft\Windows\Temporary Internet Files\Content.IE5\6WLV36PX\green-grass-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8" y="8016912"/>
            <a:ext cx="6858000" cy="112704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34338"/>
          <a:stretch/>
        </p:blipFill>
        <p:spPr>
          <a:xfrm>
            <a:off x="19671" y="-15150"/>
            <a:ext cx="6937721" cy="1559405"/>
          </a:xfrm>
          <a:prstGeom prst="rect">
            <a:avLst/>
          </a:prstGeom>
        </p:spPr>
      </p:pic>
      <p:sp>
        <p:nvSpPr>
          <p:cNvPr id="2" name="タイトル 1"/>
          <p:cNvSpPr>
            <a:spLocks noGrp="1"/>
          </p:cNvSpPr>
          <p:nvPr>
            <p:ph type="ctrTitle"/>
          </p:nvPr>
        </p:nvSpPr>
        <p:spPr>
          <a:xfrm>
            <a:off x="19610" y="2237345"/>
            <a:ext cx="6858000" cy="5410274"/>
          </a:xfrm>
          <a:blipFill dpi="0" rotWithShape="1">
            <a:blip r:embed="rId4">
              <a:extLst>
                <a:ext uri="{28A0092B-C50C-407E-A947-70E740481C1C}">
                  <a14:useLocalDpi xmlns:a14="http://schemas.microsoft.com/office/drawing/2010/main" val="0"/>
                </a:ext>
              </a:extLst>
            </a:blip>
            <a:srcRect/>
            <a:stretch>
              <a:fillRect/>
            </a:stretch>
          </a:blipFill>
        </p:spPr>
        <p:txBody>
          <a:bodyPr anchor="t">
            <a:normAutofit/>
          </a:bodyPr>
          <a:lstStyle/>
          <a:p>
            <a:pPr algn="l"/>
            <a:r>
              <a:rPr kumimoji="1" lang="en-US" altLang="ja-JP" sz="2400" dirty="0" smtClean="0">
                <a:latin typeface="HGP創英角ｺﾞｼｯｸUB" pitchFamily="50" charset="-128"/>
                <a:ea typeface="HGP創英角ｺﾞｼｯｸUB" pitchFamily="50" charset="-128"/>
              </a:rPr>
              <a:t/>
            </a:r>
            <a:br>
              <a:rPr kumimoji="1" lang="en-US" altLang="ja-JP" sz="2400" dirty="0" smtClean="0">
                <a:latin typeface="HGP創英角ｺﾞｼｯｸUB" pitchFamily="50" charset="-128"/>
                <a:ea typeface="HGP創英角ｺﾞｼｯｸUB" pitchFamily="50" charset="-128"/>
              </a:rPr>
            </a:br>
            <a:r>
              <a:rPr kumimoji="1" lang="ja-JP" altLang="en-US" sz="2400" dirty="0" smtClean="0">
                <a:latin typeface="HGP創英角ｺﾞｼｯｸUB" pitchFamily="50" charset="-128"/>
                <a:ea typeface="HGP創英角ｺﾞｼｯｸUB" pitchFamily="50" charset="-128"/>
              </a:rPr>
              <a:t>今日</a:t>
            </a:r>
            <a:r>
              <a:rPr lang="ja-JP" altLang="en-US" sz="2400" dirty="0" smtClean="0">
                <a:latin typeface="HGP創英角ｺﾞｼｯｸUB" pitchFamily="50" charset="-128"/>
                <a:ea typeface="HGP創英角ｺﾞｼｯｸUB" pitchFamily="50" charset="-128"/>
              </a:rPr>
              <a:t>は、元チャクラダールグループのＩさんを紹介したいと思います！Ｉさんはダンス部に所属しており最近は部活がとても忙しいそうです</a:t>
            </a:r>
            <a:r>
              <a:rPr lang="ja-JP" altLang="en-US" sz="2400" dirty="0" err="1" smtClean="0">
                <a:latin typeface="HGP創英角ｺﾞｼｯｸUB" pitchFamily="50" charset="-128"/>
                <a:ea typeface="HGP創英角ｺﾞｼｯｸUB" pitchFamily="50" charset="-128"/>
              </a:rPr>
              <a:t>、、、</a:t>
            </a:r>
            <a:r>
              <a:rPr lang="ja-JP" altLang="en-US" sz="2400" dirty="0" smtClean="0">
                <a:latin typeface="HGP創英角ｺﾞｼｯｸUB" pitchFamily="50" charset="-128"/>
                <a:ea typeface="HGP創英角ｺﾞｼｯｸUB" pitchFamily="50" charset="-128"/>
              </a:rPr>
              <a:t>しかし！そんな中でも毎日東進に来て勉強しているＩさんは素晴らしい！！高速も毎日復習しています！みなさんの中で部活を言い訳に勉強が疎かになっている人はいませんか？？忙しい中でも受験勉強を疎かにせずに努力しましょう！！</a:t>
            </a:r>
            <a:endParaRPr kumimoji="1" lang="ja-JP" altLang="en-US" sz="2400" dirty="0">
              <a:latin typeface="HGP創英角ｺﾞｼｯｸUB" pitchFamily="50" charset="-128"/>
              <a:ea typeface="HGP創英角ｺﾞｼｯｸUB" pitchFamily="50" charset="-128"/>
            </a:endParaRPr>
          </a:p>
        </p:txBody>
      </p:sp>
      <p:pic>
        <p:nvPicPr>
          <p:cNvPr id="1026" name="Picture 2" descr="C:\Users\Ayano Ide\AppData\Local\Microsoft\Windows\Temporary Internet Files\Content.IE5\8GDW0X9O\1024-cc-library0100077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735" y="107504"/>
            <a:ext cx="1991369" cy="1975811"/>
          </a:xfrm>
          <a:prstGeom prst="ellipse">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49433" y="234721"/>
            <a:ext cx="1309974" cy="584775"/>
          </a:xfrm>
          <a:prstGeom prst="rect">
            <a:avLst/>
          </a:prstGeom>
          <a:noFill/>
        </p:spPr>
        <p:txBody>
          <a:bodyPr wrap="none" rtlCol="0">
            <a:spAutoFit/>
          </a:bodyPr>
          <a:lstStyle/>
          <a:p>
            <a:r>
              <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Script" panose="020B0504020000000003" pitchFamily="34" charset="0"/>
                <a:ea typeface="AR P丸ゴシック体M" panose="020B0600010101010101" pitchFamily="50" charset="-128"/>
                <a:cs typeface="Consolas" panose="020B0609020204030204" pitchFamily="49" charset="0"/>
              </a:rPr>
              <a:t>MAY</a:t>
            </a:r>
            <a:r>
              <a:rPr lang="en-US" altLang="ja-JP" sz="2800" b="1" dirty="0" smtClean="0">
                <a:latin typeface="Bradley Hand ITC" panose="03070402050302030203" pitchFamily="66" charset="0"/>
                <a:ea typeface="AR P丸ゴシック体M" panose="020B0600010101010101" pitchFamily="50" charset="-128"/>
              </a:rPr>
              <a:t> </a:t>
            </a:r>
            <a:endParaRPr kumimoji="1" lang="ja-JP" altLang="en-US" sz="2800" b="1" dirty="0">
              <a:latin typeface="Bradley Hand ITC" panose="03070402050302030203" pitchFamily="66" charset="0"/>
              <a:ea typeface="AR P丸ゴシック体M" panose="020B0600010101010101" pitchFamily="50" charset="-128"/>
            </a:endParaRPr>
          </a:p>
        </p:txBody>
      </p:sp>
      <p:sp>
        <p:nvSpPr>
          <p:cNvPr id="5" name="テキスト ボックス 4"/>
          <p:cNvSpPr txBox="1"/>
          <p:nvPr/>
        </p:nvSpPr>
        <p:spPr>
          <a:xfrm>
            <a:off x="675660" y="557792"/>
            <a:ext cx="1313180" cy="1323439"/>
          </a:xfrm>
          <a:prstGeom prst="rect">
            <a:avLst/>
          </a:prstGeom>
          <a:noFill/>
        </p:spPr>
        <p:txBody>
          <a:bodyPr wrap="none" rtlCol="0">
            <a:spAutoFit/>
          </a:bodyPr>
          <a:lstStyle/>
          <a:p>
            <a:r>
              <a:rPr lang="en-US" altLang="ja-JP"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rPr>
              <a:t>12</a:t>
            </a:r>
            <a:endParaRPr kumimoji="1" lang="ja-JP" alt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endParaRPr>
          </a:p>
        </p:txBody>
      </p:sp>
      <p:pic>
        <p:nvPicPr>
          <p:cNvPr id="1028" name="Picture 4" descr="C:\Users\Ayano Ide\AppData\Local\Microsoft\Windows\Temporary Internet Files\Content.IE5\TLRHRK1J\gi01b2013081321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735" y="5653847"/>
            <a:ext cx="2170261" cy="3094617"/>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780928" y="5272827"/>
            <a:ext cx="3798997" cy="272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写真など。</a:t>
            </a:r>
            <a:endParaRPr kumimoji="1" lang="ja-JP" altLang="en-US" dirty="0"/>
          </a:p>
        </p:txBody>
      </p:sp>
      <p:sp>
        <p:nvSpPr>
          <p:cNvPr id="9" name="テキスト ボックス 8"/>
          <p:cNvSpPr txBox="1"/>
          <p:nvPr/>
        </p:nvSpPr>
        <p:spPr>
          <a:xfrm>
            <a:off x="-46848" y="8774620"/>
            <a:ext cx="4314001" cy="369332"/>
          </a:xfrm>
          <a:prstGeom prst="rect">
            <a:avLst/>
          </a:prstGeom>
          <a:noFill/>
        </p:spPr>
        <p:txBody>
          <a:bodyPr wrap="none" rtlCol="0">
            <a:spAutoFit/>
          </a:bodyPr>
          <a:lstStyle/>
          <a:p>
            <a:r>
              <a:rPr lang="en-US" altLang="ja-JP" dirty="0" err="1">
                <a:solidFill>
                  <a:srgbClr val="002060"/>
                </a:solidFill>
                <a:latin typeface="MYSTICAL" pitchFamily="2" charset="0"/>
              </a:rPr>
              <a:t>Toshin</a:t>
            </a:r>
            <a:r>
              <a:rPr lang="en-US" altLang="ja-JP" dirty="0">
                <a:solidFill>
                  <a:srgbClr val="002060"/>
                </a:solidFill>
                <a:latin typeface="MYSTICAL" pitchFamily="2" charset="0"/>
              </a:rPr>
              <a:t> High School </a:t>
            </a:r>
            <a:r>
              <a:rPr lang="en-US" altLang="ja-JP" dirty="0" err="1">
                <a:solidFill>
                  <a:srgbClr val="002060"/>
                </a:solidFill>
                <a:latin typeface="MYSTICAL" pitchFamily="2" charset="0"/>
              </a:rPr>
              <a:t>Kanamachi</a:t>
            </a:r>
            <a:r>
              <a:rPr lang="en-US" altLang="ja-JP" dirty="0">
                <a:solidFill>
                  <a:srgbClr val="002060"/>
                </a:solidFill>
                <a:latin typeface="MYSTICAL" pitchFamily="2" charset="0"/>
              </a:rPr>
              <a:t> Branch</a:t>
            </a:r>
            <a:endParaRPr kumimoji="1" lang="ja-JP" altLang="en-US" dirty="0">
              <a:solidFill>
                <a:srgbClr val="002060"/>
              </a:solidFill>
              <a:latin typeface="MYSTICAL" pitchFamily="2" charset="0"/>
            </a:endParaRPr>
          </a:p>
        </p:txBody>
      </p:sp>
      <p:sp>
        <p:nvSpPr>
          <p:cNvPr id="3" name="サブタイトル 2"/>
          <p:cNvSpPr>
            <a:spLocks noGrp="1"/>
          </p:cNvSpPr>
          <p:nvPr>
            <p:ph type="subTitle" idx="1"/>
          </p:nvPr>
        </p:nvSpPr>
        <p:spPr>
          <a:xfrm>
            <a:off x="2492896" y="240308"/>
            <a:ext cx="4032448" cy="874147"/>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solidFill>
              <a:srgbClr val="00B050"/>
            </a:solidFill>
          </a:ln>
          <a:effectLst>
            <a:glow rad="228600">
              <a:schemeClr val="accent1">
                <a:satMod val="175000"/>
                <a:alpha val="40000"/>
              </a:schemeClr>
            </a:glow>
            <a:softEdge rad="31750"/>
          </a:effectLst>
        </p:spPr>
        <p:txBody>
          <a:bodyPr>
            <a:noAutofit/>
          </a:bodyPr>
          <a:lstStyle/>
          <a:p>
            <a:r>
              <a:rPr kumimoji="1" lang="ja-JP" altLang="en-US" sz="40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HGS創英角ﾎﾟｯﾌﾟ体" panose="040B0A00000000000000" pitchFamily="50" charset="-128"/>
                <a:ea typeface="HGS創英角ﾎﾟｯﾌﾟ体" panose="040B0A00000000000000" pitchFamily="50" charset="-128"/>
              </a:rPr>
              <a:t>部</a:t>
            </a:r>
            <a:r>
              <a:rPr kumimoji="1"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rPr>
              <a:t>活生紹介！</a:t>
            </a:r>
            <a:endParaRPr kumimoji="1"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276872" y="1219511"/>
            <a:ext cx="4779888" cy="954107"/>
          </a:xfrm>
          <a:prstGeom prst="rect">
            <a:avLst/>
          </a:prstGeom>
          <a:solidFill>
            <a:srgbClr val="FFFFCC"/>
          </a:solidFill>
          <a:ln>
            <a:solidFill>
              <a:srgbClr val="FFFFCC"/>
            </a:solidFill>
          </a:ln>
          <a:effectLst>
            <a:softEdge rad="63500"/>
          </a:effectLst>
        </p:spPr>
        <p:txBody>
          <a:bodyPr wrap="square" rtlCol="0">
            <a:spAutoFit/>
          </a:bodyPr>
          <a:lstStyle/>
          <a:p>
            <a:pPr algn="ctr"/>
            <a:r>
              <a:rPr lang="ja-JP" altLang="en-US" sz="28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高校３年生のＩさん</a:t>
            </a:r>
            <a:endParaRPr lang="en-US" altLang="ja-JP" sz="24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28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部活：</a:t>
            </a:r>
            <a:r>
              <a:rPr lang="ja-JP" altLang="en-US" sz="2400" b="1"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ダンス部</a:t>
            </a:r>
            <a:endParaRPr lang="en-US" altLang="ja-JP" sz="2400" b="1"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7344792" y="1114455"/>
            <a:ext cx="4406976" cy="1569660"/>
          </a:xfrm>
          <a:prstGeom prst="rect">
            <a:avLst/>
          </a:prstGeom>
          <a:noFill/>
        </p:spPr>
        <p:txBody>
          <a:bodyPr wrap="none" rtlCol="0">
            <a:spAutoFit/>
          </a:bodyPr>
          <a:lstStyle/>
          <a:p>
            <a:r>
              <a:rPr lang="ja-JP" altLang="en-US" sz="2400" dirty="0"/>
              <a:t>←</a:t>
            </a:r>
            <a:r>
              <a:rPr kumimoji="1" lang="ja-JP" altLang="en-US" sz="2400" dirty="0" smtClean="0"/>
              <a:t>名前は本名ではなく</a:t>
            </a:r>
            <a:endParaRPr kumimoji="1" lang="en-US" altLang="ja-JP" sz="2400" dirty="0" smtClean="0"/>
          </a:p>
          <a:p>
            <a:r>
              <a:rPr kumimoji="1" lang="ja-JP" altLang="en-US" sz="2400" dirty="0" smtClean="0"/>
              <a:t>　</a:t>
            </a:r>
            <a:r>
              <a:rPr kumimoji="1" lang="ja-JP" altLang="en-US" sz="2400" b="1" u="sng" dirty="0" smtClean="0">
                <a:solidFill>
                  <a:srgbClr val="FF0000"/>
                </a:solidFill>
              </a:rPr>
              <a:t>イニシャルで</a:t>
            </a:r>
            <a:r>
              <a:rPr kumimoji="1" lang="ja-JP" altLang="en-US" sz="2400" dirty="0" smtClean="0"/>
              <a:t>お願いします。</a:t>
            </a:r>
            <a:endParaRPr kumimoji="1" lang="en-US" altLang="ja-JP" sz="2400" dirty="0" smtClean="0"/>
          </a:p>
          <a:p>
            <a:r>
              <a:rPr lang="ja-JP" altLang="en-US" sz="2400" dirty="0" smtClean="0"/>
              <a:t>　部活名は必ず書いてください！</a:t>
            </a:r>
            <a:endParaRPr kumimoji="1" lang="en-US" altLang="ja-JP" sz="2400" dirty="0" smtClean="0"/>
          </a:p>
          <a:p>
            <a:endParaRPr kumimoji="1" lang="ja-JP" altLang="en-US" sz="2400" dirty="0"/>
          </a:p>
        </p:txBody>
      </p:sp>
      <p:sp>
        <p:nvSpPr>
          <p:cNvPr id="13" name="テキスト ボックス 12"/>
          <p:cNvSpPr txBox="1"/>
          <p:nvPr/>
        </p:nvSpPr>
        <p:spPr>
          <a:xfrm>
            <a:off x="7965504" y="7179215"/>
            <a:ext cx="461665" cy="92398"/>
          </a:xfrm>
          <a:prstGeom prst="rect">
            <a:avLst/>
          </a:prstGeom>
          <a:noFill/>
        </p:spPr>
        <p:txBody>
          <a:bodyPr vert="eaVert" wrap="none" rtlCol="0">
            <a:spAutoFit/>
          </a:bodyPr>
          <a:lstStyle/>
          <a:p>
            <a:endParaRPr kumimoji="1" lang="ja-JP" altLang="en-US" dirty="0"/>
          </a:p>
        </p:txBody>
      </p:sp>
      <p:sp>
        <p:nvSpPr>
          <p:cNvPr id="14" name="テキスト ボックス 13"/>
          <p:cNvSpPr txBox="1"/>
          <p:nvPr/>
        </p:nvSpPr>
        <p:spPr>
          <a:xfrm>
            <a:off x="7791328" y="7179215"/>
            <a:ext cx="3960440" cy="707886"/>
          </a:xfrm>
          <a:prstGeom prst="rect">
            <a:avLst/>
          </a:prstGeom>
          <a:noFill/>
        </p:spPr>
        <p:txBody>
          <a:bodyPr wrap="square" rtlCol="0">
            <a:spAutoFit/>
          </a:bodyPr>
          <a:lstStyle/>
          <a:p>
            <a:r>
              <a:rPr kumimoji="1" lang="ja-JP" altLang="en-US" sz="2000" dirty="0" smtClean="0"/>
              <a:t>←写真はできれば生徒が</a:t>
            </a:r>
            <a:endParaRPr kumimoji="1" lang="en-US" altLang="ja-JP" sz="2000" dirty="0" smtClean="0"/>
          </a:p>
          <a:p>
            <a:r>
              <a:rPr lang="ja-JP" altLang="en-US" sz="2000" dirty="0"/>
              <a:t>　</a:t>
            </a:r>
            <a:r>
              <a:rPr kumimoji="1" lang="ja-JP" altLang="en-US" sz="2000" dirty="0" smtClean="0"/>
              <a:t>写っているものでお願いします！　　</a:t>
            </a:r>
            <a:endParaRPr kumimoji="1" lang="ja-JP" altLang="en-US" sz="2000" dirty="0"/>
          </a:p>
        </p:txBody>
      </p:sp>
      <p:sp>
        <p:nvSpPr>
          <p:cNvPr id="7" name="テキスト ボックス 6"/>
          <p:cNvSpPr txBox="1"/>
          <p:nvPr/>
        </p:nvSpPr>
        <p:spPr>
          <a:xfrm>
            <a:off x="2636912" y="7997659"/>
            <a:ext cx="4563864"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頑張る部活生を</a:t>
            </a:r>
            <a:endParaRPr kumimoji="1" lang="en-US" altLang="ja-JP"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　　　応援しています！</a:t>
            </a:r>
            <a:endParaRPr kumimoji="1" lang="ja-JP" altLang="en-US"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p:txBody>
      </p:sp>
      <p:sp>
        <p:nvSpPr>
          <p:cNvPr id="15" name="テキスト ボックス 14"/>
          <p:cNvSpPr txBox="1"/>
          <p:nvPr/>
        </p:nvSpPr>
        <p:spPr>
          <a:xfrm>
            <a:off x="44623" y="2123728"/>
            <a:ext cx="3744417" cy="461665"/>
          </a:xfrm>
          <a:prstGeom prst="rect">
            <a:avLst/>
          </a:prstGeom>
          <a:solidFill>
            <a:srgbClr val="99CCFF"/>
          </a:solidFill>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本日の担当：</a:t>
            </a:r>
            <a:r>
              <a:rPr lang="ja-JP" altLang="en-US" sz="2400" dirty="0">
                <a:latin typeface="HGP創英角ｺﾞｼｯｸUB" pitchFamily="50" charset="-128"/>
                <a:ea typeface="HGP創英角ｺﾞｼｯｸUB" pitchFamily="50" charset="-128"/>
              </a:rPr>
              <a:t>チャクラダール</a:t>
            </a:r>
            <a:endParaRPr kumimoji="1" lang="ja-JP" altLang="en-US" sz="2400" dirty="0">
              <a:latin typeface="HGP創英角ｺﾞｼｯｸUB" pitchFamily="50" charset="-128"/>
              <a:ea typeface="HGP創英角ｺﾞｼｯｸUB" pitchFamily="50" charset="-128"/>
            </a:endParaRPr>
          </a:p>
        </p:txBody>
      </p:sp>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1787" y="5220072"/>
            <a:ext cx="3770463" cy="2792668"/>
          </a:xfrm>
          <a:prstGeom prst="rect">
            <a:avLst/>
          </a:prstGeom>
        </p:spPr>
      </p:pic>
    </p:spTree>
    <p:extLst>
      <p:ext uri="{BB962C8B-B14F-4D97-AF65-F5344CB8AC3E}">
        <p14:creationId xmlns:p14="http://schemas.microsoft.com/office/powerpoint/2010/main" val="586343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Ayano Ide\AppData\Local\Microsoft\Windows\Temporary Internet Files\Content.IE5\6WLV36PX\green-grass-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8" y="8016912"/>
            <a:ext cx="6858000" cy="112704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34338"/>
          <a:stretch/>
        </p:blipFill>
        <p:spPr>
          <a:xfrm>
            <a:off x="19671" y="-15150"/>
            <a:ext cx="6937721" cy="1559405"/>
          </a:xfrm>
          <a:prstGeom prst="rect">
            <a:avLst/>
          </a:prstGeom>
        </p:spPr>
      </p:pic>
      <p:sp>
        <p:nvSpPr>
          <p:cNvPr id="2" name="タイトル 1"/>
          <p:cNvSpPr>
            <a:spLocks noGrp="1"/>
          </p:cNvSpPr>
          <p:nvPr>
            <p:ph type="ctrTitle"/>
          </p:nvPr>
        </p:nvSpPr>
        <p:spPr>
          <a:xfrm>
            <a:off x="19610" y="2237345"/>
            <a:ext cx="6858000" cy="5410274"/>
          </a:xfrm>
          <a:blipFill dpi="0" rotWithShape="1">
            <a:blip r:embed="rId4">
              <a:extLst>
                <a:ext uri="{28A0092B-C50C-407E-A947-70E740481C1C}">
                  <a14:useLocalDpi xmlns:a14="http://schemas.microsoft.com/office/drawing/2010/main" val="0"/>
                </a:ext>
              </a:extLst>
            </a:blip>
            <a:srcRect/>
            <a:stretch>
              <a:fillRect/>
            </a:stretch>
          </a:blipFill>
        </p:spPr>
        <p:txBody>
          <a:bodyPr anchor="t">
            <a:normAutofit/>
          </a:bodyPr>
          <a:lstStyle/>
          <a:p>
            <a:pPr algn="l"/>
            <a:r>
              <a:rPr kumimoji="1" lang="en-US" altLang="ja-JP" sz="2400" dirty="0" smtClean="0">
                <a:latin typeface="HGP創英角ｺﾞｼｯｸUB" pitchFamily="50" charset="-128"/>
                <a:ea typeface="HGP創英角ｺﾞｼｯｸUB" pitchFamily="50" charset="-128"/>
              </a:rPr>
              <a:t/>
            </a:r>
            <a:br>
              <a:rPr kumimoji="1" lang="en-US" altLang="ja-JP" sz="2400" dirty="0" smtClean="0">
                <a:latin typeface="HGP創英角ｺﾞｼｯｸUB" pitchFamily="50" charset="-128"/>
                <a:ea typeface="HGP創英角ｺﾞｼｯｸUB" pitchFamily="50" charset="-128"/>
              </a:rPr>
            </a:br>
            <a:r>
              <a:rPr kumimoji="1" lang="ja-JP" altLang="en-US" sz="2400" dirty="0" smtClean="0">
                <a:latin typeface="HGP創英角ｺﾞｼｯｸUB" pitchFamily="50" charset="-128"/>
                <a:ea typeface="HGP創英角ｺﾞｼｯｸUB" pitchFamily="50" charset="-128"/>
              </a:rPr>
              <a:t>こんにちは、八木橋です。今回は</a:t>
            </a:r>
            <a:r>
              <a:rPr lang="ja-JP" altLang="en-US" sz="2400" dirty="0" smtClean="0">
                <a:latin typeface="HGP創英角ｺﾞｼｯｸUB" pitchFamily="50" charset="-128"/>
                <a:ea typeface="HGP創英角ｺﾞｼｯｸUB" pitchFamily="50" charset="-128"/>
              </a:rPr>
              <a:t>吹奏楽部に通っている</a:t>
            </a:r>
            <a:r>
              <a:rPr lang="en-US" altLang="ja-JP" sz="2400" dirty="0" smtClean="0">
                <a:latin typeface="HGP創英角ｺﾞｼｯｸUB" pitchFamily="50" charset="-128"/>
                <a:ea typeface="HGP創英角ｺﾞｼｯｸUB" pitchFamily="50" charset="-128"/>
              </a:rPr>
              <a:t>Y</a:t>
            </a:r>
            <a:r>
              <a:rPr lang="ja-JP" altLang="en-US" sz="2400" dirty="0" smtClean="0">
                <a:latin typeface="HGP創英角ｺﾞｼｯｸUB" pitchFamily="50" charset="-128"/>
                <a:ea typeface="HGP創英角ｺﾞｼｯｸUB" pitchFamily="50" charset="-128"/>
              </a:rPr>
              <a:t>君について書きたいと思います。吹奏楽部</a:t>
            </a:r>
            <a:r>
              <a:rPr lang="ja-JP" altLang="en-US" sz="2400" dirty="0">
                <a:latin typeface="HGP創英角ｺﾞｼｯｸUB" pitchFamily="50" charset="-128"/>
                <a:ea typeface="HGP創英角ｺﾞｼｯｸUB" pitchFamily="50" charset="-128"/>
              </a:rPr>
              <a:t>は</a:t>
            </a:r>
            <a:r>
              <a:rPr lang="ja-JP" altLang="en-US" sz="2400" dirty="0" smtClean="0">
                <a:latin typeface="HGP創英角ｺﾞｼｯｸUB" pitchFamily="50" charset="-128"/>
                <a:ea typeface="HGP創英角ｺﾞｼｯｸUB" pitchFamily="50" charset="-128"/>
              </a:rPr>
              <a:t>文化部の中でも体育会系な部活なんですよね。</a:t>
            </a:r>
            <a:r>
              <a:rPr lang="en-US" altLang="ja-JP" sz="2400" dirty="0" smtClean="0">
                <a:latin typeface="HGP創英角ｺﾞｼｯｸUB" pitchFamily="50" charset="-128"/>
                <a:ea typeface="HGP創英角ｺﾞｼｯｸUB" pitchFamily="50" charset="-128"/>
              </a:rPr>
              <a:t>Y</a:t>
            </a:r>
            <a:r>
              <a:rPr lang="ja-JP" altLang="en-US" sz="2400" dirty="0" smtClean="0">
                <a:latin typeface="HGP創英角ｺﾞｼｯｸUB" pitchFamily="50" charset="-128"/>
                <a:ea typeface="HGP創英角ｺﾞｼｯｸUB" pitchFamily="50" charset="-128"/>
              </a:rPr>
              <a:t>君の学校では</a:t>
            </a:r>
            <a:r>
              <a:rPr lang="ja-JP" altLang="en-US" sz="2400" dirty="0" smtClean="0">
                <a:solidFill>
                  <a:srgbClr val="FF0000"/>
                </a:solidFill>
                <a:latin typeface="HGP創英角ｺﾞｼｯｸUB" pitchFamily="50" charset="-128"/>
                <a:ea typeface="HGP創英角ｺﾞｼｯｸUB" pitchFamily="50" charset="-128"/>
              </a:rPr>
              <a:t>毎日練習</a:t>
            </a:r>
            <a:r>
              <a:rPr lang="ja-JP" altLang="en-US" sz="2400" dirty="0" smtClean="0">
                <a:latin typeface="HGP創英角ｺﾞｼｯｸUB" pitchFamily="50" charset="-128"/>
                <a:ea typeface="HGP創英角ｺﾞｼｯｸUB" pitchFamily="50" charset="-128"/>
              </a:rPr>
              <a:t>があるそうですが、そんな中</a:t>
            </a:r>
            <a:r>
              <a:rPr lang="en-US" altLang="ja-JP" sz="2400" dirty="0" smtClean="0">
                <a:latin typeface="HGP創英角ｺﾞｼｯｸUB" pitchFamily="50" charset="-128"/>
                <a:ea typeface="HGP創英角ｺﾞｼｯｸUB" pitchFamily="50" charset="-128"/>
              </a:rPr>
              <a:t>Y</a:t>
            </a:r>
            <a:r>
              <a:rPr lang="ja-JP" altLang="en-US" sz="2400" dirty="0" smtClean="0">
                <a:latin typeface="HGP創英角ｺﾞｼｯｸUB" pitchFamily="50" charset="-128"/>
                <a:ea typeface="HGP創英角ｺﾞｼｯｸUB" pitchFamily="50" charset="-128"/>
              </a:rPr>
              <a:t>君は</a:t>
            </a:r>
            <a:r>
              <a:rPr lang="ja-JP" altLang="en-US" sz="2400" dirty="0" smtClean="0">
                <a:solidFill>
                  <a:srgbClr val="FF0000"/>
                </a:solidFill>
                <a:latin typeface="HGP創英角ｺﾞｼｯｸUB" pitchFamily="50" charset="-128"/>
                <a:ea typeface="HGP創英角ｺﾞｼｯｸUB" pitchFamily="50" charset="-128"/>
              </a:rPr>
              <a:t>毎日登校</a:t>
            </a:r>
            <a:r>
              <a:rPr lang="ja-JP" altLang="en-US" sz="2400" dirty="0" smtClean="0">
                <a:latin typeface="HGP創英角ｺﾞｼｯｸUB" pitchFamily="50" charset="-128"/>
                <a:ea typeface="HGP創英角ｺﾞｼｯｸUB" pitchFamily="50" charset="-128"/>
              </a:rPr>
              <a:t>してます。</a:t>
            </a:r>
            <a:r>
              <a:rPr lang="ja-JP" altLang="en-US" sz="2400" u="sng" dirty="0" smtClean="0">
                <a:latin typeface="HGP創英角ｺﾞｼｯｸUB" pitchFamily="50" charset="-128"/>
                <a:ea typeface="HGP創英角ｺﾞｼｯｸUB" pitchFamily="50" charset="-128"/>
              </a:rPr>
              <a:t>練習後だと金町校に着くのが</a:t>
            </a:r>
            <a:r>
              <a:rPr lang="en-US" altLang="ja-JP" sz="2400" u="sng" dirty="0" smtClean="0">
                <a:latin typeface="HGP創英角ｺﾞｼｯｸUB" pitchFamily="50" charset="-128"/>
                <a:ea typeface="HGP創英角ｺﾞｼｯｸUB" pitchFamily="50" charset="-128"/>
              </a:rPr>
              <a:t>8</a:t>
            </a:r>
            <a:r>
              <a:rPr lang="ja-JP" altLang="en-US" sz="2400" u="sng" dirty="0" smtClean="0">
                <a:latin typeface="HGP創英角ｺﾞｼｯｸUB" pitchFamily="50" charset="-128"/>
                <a:ea typeface="HGP創英角ｺﾞｼｯｸUB" pitchFamily="50" charset="-128"/>
              </a:rPr>
              <a:t>時になりますが、少しでも勉強しようとする姿勢には感服しちゃいますね</a:t>
            </a:r>
            <a:r>
              <a:rPr lang="ja-JP" altLang="en-US" sz="2400" dirty="0" smtClean="0">
                <a:latin typeface="HGP創英角ｺﾞｼｯｸUB" pitchFamily="50" charset="-128"/>
                <a:ea typeface="HGP創英角ｺﾞｼｯｸUB" pitchFamily="50" charset="-128"/>
              </a:rPr>
              <a:t>！高速は上級英単語修得一歩手前、頑張れ！</a:t>
            </a:r>
            <a:endParaRPr kumimoji="1" lang="ja-JP" altLang="en-US" sz="2400" dirty="0">
              <a:latin typeface="HGP創英角ｺﾞｼｯｸUB" pitchFamily="50" charset="-128"/>
              <a:ea typeface="HGP創英角ｺﾞｼｯｸUB" pitchFamily="50" charset="-128"/>
            </a:endParaRPr>
          </a:p>
        </p:txBody>
      </p:sp>
      <p:pic>
        <p:nvPicPr>
          <p:cNvPr id="1026" name="Picture 2" descr="C:\Users\Ayano Ide\AppData\Local\Microsoft\Windows\Temporary Internet Files\Content.IE5\8GDW0X9O\1024-cc-library0100077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735" y="107504"/>
            <a:ext cx="1991369" cy="1975811"/>
          </a:xfrm>
          <a:prstGeom prst="ellipse">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49433" y="234721"/>
            <a:ext cx="1309974" cy="584775"/>
          </a:xfrm>
          <a:prstGeom prst="rect">
            <a:avLst/>
          </a:prstGeom>
          <a:noFill/>
        </p:spPr>
        <p:txBody>
          <a:bodyPr wrap="none" rtlCol="0">
            <a:spAutoFit/>
          </a:bodyPr>
          <a:lstStyle/>
          <a:p>
            <a:r>
              <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Script" panose="020B0504020000000003" pitchFamily="34" charset="0"/>
                <a:ea typeface="AR P丸ゴシック体M" panose="020B0600010101010101" pitchFamily="50" charset="-128"/>
                <a:cs typeface="Consolas" panose="020B0609020204030204" pitchFamily="49" charset="0"/>
              </a:rPr>
              <a:t>MAY</a:t>
            </a:r>
            <a:r>
              <a:rPr lang="en-US" altLang="ja-JP" sz="2800" b="1" dirty="0" smtClean="0">
                <a:latin typeface="Bradley Hand ITC" panose="03070402050302030203" pitchFamily="66" charset="0"/>
                <a:ea typeface="AR P丸ゴシック体M" panose="020B0600010101010101" pitchFamily="50" charset="-128"/>
              </a:rPr>
              <a:t> </a:t>
            </a:r>
            <a:endParaRPr kumimoji="1" lang="ja-JP" altLang="en-US" sz="2800" b="1" dirty="0">
              <a:latin typeface="Bradley Hand ITC" panose="03070402050302030203" pitchFamily="66" charset="0"/>
              <a:ea typeface="AR P丸ゴシック体M" panose="020B0600010101010101" pitchFamily="50" charset="-128"/>
            </a:endParaRPr>
          </a:p>
        </p:txBody>
      </p:sp>
      <p:sp>
        <p:nvSpPr>
          <p:cNvPr id="5" name="テキスト ボックス 4"/>
          <p:cNvSpPr txBox="1"/>
          <p:nvPr/>
        </p:nvSpPr>
        <p:spPr>
          <a:xfrm>
            <a:off x="675660" y="557792"/>
            <a:ext cx="1313180" cy="1323439"/>
          </a:xfrm>
          <a:prstGeom prst="rect">
            <a:avLst/>
          </a:prstGeom>
          <a:noFill/>
        </p:spPr>
        <p:txBody>
          <a:bodyPr wrap="none" rtlCol="0">
            <a:spAutoFit/>
          </a:bodyPr>
          <a:lstStyle/>
          <a:p>
            <a:r>
              <a:rPr lang="en-US" altLang="ja-JP"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rPr>
              <a:t>13</a:t>
            </a:r>
            <a:endParaRPr kumimoji="1" lang="ja-JP" alt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endParaRPr>
          </a:p>
        </p:txBody>
      </p:sp>
      <p:pic>
        <p:nvPicPr>
          <p:cNvPr id="1028" name="Picture 4" descr="C:\Users\Ayano Ide\AppData\Local\Microsoft\Windows\Temporary Internet Files\Content.IE5\TLRHRK1J\gi01b20130813210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735" y="5653847"/>
            <a:ext cx="2170261" cy="3094617"/>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780928" y="5272827"/>
            <a:ext cx="3798997" cy="27248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写真など。</a:t>
            </a:r>
            <a:endParaRPr kumimoji="1" lang="ja-JP" altLang="en-US" dirty="0"/>
          </a:p>
        </p:txBody>
      </p:sp>
      <p:sp>
        <p:nvSpPr>
          <p:cNvPr id="9" name="テキスト ボックス 8"/>
          <p:cNvSpPr txBox="1"/>
          <p:nvPr/>
        </p:nvSpPr>
        <p:spPr>
          <a:xfrm>
            <a:off x="-46848" y="8774620"/>
            <a:ext cx="4314001" cy="369332"/>
          </a:xfrm>
          <a:prstGeom prst="rect">
            <a:avLst/>
          </a:prstGeom>
          <a:noFill/>
        </p:spPr>
        <p:txBody>
          <a:bodyPr wrap="none" rtlCol="0">
            <a:spAutoFit/>
          </a:bodyPr>
          <a:lstStyle/>
          <a:p>
            <a:r>
              <a:rPr lang="en-US" altLang="ja-JP" dirty="0" err="1">
                <a:solidFill>
                  <a:srgbClr val="002060"/>
                </a:solidFill>
                <a:latin typeface="MYSTICAL" pitchFamily="2" charset="0"/>
              </a:rPr>
              <a:t>Toshin</a:t>
            </a:r>
            <a:r>
              <a:rPr lang="en-US" altLang="ja-JP" dirty="0">
                <a:solidFill>
                  <a:srgbClr val="002060"/>
                </a:solidFill>
                <a:latin typeface="MYSTICAL" pitchFamily="2" charset="0"/>
              </a:rPr>
              <a:t> High School </a:t>
            </a:r>
            <a:r>
              <a:rPr lang="en-US" altLang="ja-JP" dirty="0" err="1">
                <a:solidFill>
                  <a:srgbClr val="002060"/>
                </a:solidFill>
                <a:latin typeface="MYSTICAL" pitchFamily="2" charset="0"/>
              </a:rPr>
              <a:t>Kanamachi</a:t>
            </a:r>
            <a:r>
              <a:rPr lang="en-US" altLang="ja-JP" dirty="0">
                <a:solidFill>
                  <a:srgbClr val="002060"/>
                </a:solidFill>
                <a:latin typeface="MYSTICAL" pitchFamily="2" charset="0"/>
              </a:rPr>
              <a:t> Branch</a:t>
            </a:r>
            <a:endParaRPr kumimoji="1" lang="ja-JP" altLang="en-US" dirty="0">
              <a:solidFill>
                <a:srgbClr val="002060"/>
              </a:solidFill>
              <a:latin typeface="MYSTICAL" pitchFamily="2" charset="0"/>
            </a:endParaRPr>
          </a:p>
        </p:txBody>
      </p:sp>
      <p:sp>
        <p:nvSpPr>
          <p:cNvPr id="3" name="サブタイトル 2"/>
          <p:cNvSpPr>
            <a:spLocks noGrp="1"/>
          </p:cNvSpPr>
          <p:nvPr>
            <p:ph type="subTitle" idx="1"/>
          </p:nvPr>
        </p:nvSpPr>
        <p:spPr>
          <a:xfrm>
            <a:off x="2492896" y="240308"/>
            <a:ext cx="4032448" cy="874147"/>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solidFill>
              <a:srgbClr val="00B050"/>
            </a:solidFill>
          </a:ln>
          <a:effectLst>
            <a:glow rad="228600">
              <a:schemeClr val="accent1">
                <a:satMod val="175000"/>
                <a:alpha val="40000"/>
              </a:schemeClr>
            </a:glow>
            <a:softEdge rad="31750"/>
          </a:effectLst>
        </p:spPr>
        <p:txBody>
          <a:bodyPr>
            <a:noAutofit/>
          </a:bodyPr>
          <a:lstStyle/>
          <a:p>
            <a:r>
              <a:rPr kumimoji="1" lang="ja-JP" altLang="en-US" sz="40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HGS創英角ﾎﾟｯﾌﾟ体" panose="040B0A00000000000000" pitchFamily="50" charset="-128"/>
                <a:ea typeface="HGS創英角ﾎﾟｯﾌﾟ体" panose="040B0A00000000000000" pitchFamily="50" charset="-128"/>
              </a:rPr>
              <a:t>部</a:t>
            </a:r>
            <a:r>
              <a:rPr kumimoji="1"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rPr>
              <a:t>活生紹介！</a:t>
            </a:r>
            <a:endParaRPr kumimoji="1"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276872" y="1219511"/>
            <a:ext cx="4779888" cy="954107"/>
          </a:xfrm>
          <a:prstGeom prst="rect">
            <a:avLst/>
          </a:prstGeom>
          <a:solidFill>
            <a:srgbClr val="FFFFCC"/>
          </a:solidFill>
          <a:ln>
            <a:solidFill>
              <a:srgbClr val="FFFFCC"/>
            </a:solidFill>
          </a:ln>
          <a:effectLst>
            <a:softEdge rad="63500"/>
          </a:effectLst>
        </p:spPr>
        <p:txBody>
          <a:bodyPr wrap="square" rtlCol="0">
            <a:spAutoFit/>
          </a:bodyPr>
          <a:lstStyle/>
          <a:p>
            <a:pPr algn="ctr"/>
            <a:r>
              <a:rPr lang="ja-JP" altLang="en-US" sz="28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高校</a:t>
            </a:r>
            <a:r>
              <a:rPr lang="en-US" altLang="ja-JP" sz="28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2</a:t>
            </a:r>
            <a:r>
              <a:rPr lang="ja-JP" altLang="en-US" sz="28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年生の</a:t>
            </a:r>
            <a:r>
              <a:rPr lang="en-US" altLang="ja-JP" sz="28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Y.D</a:t>
            </a:r>
            <a:r>
              <a:rPr lang="ja-JP" altLang="en-US" sz="2800" b="1"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さん</a:t>
            </a:r>
            <a:endParaRPr lang="en-US" altLang="ja-JP" sz="24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28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部活：</a:t>
            </a:r>
            <a:r>
              <a:rPr lang="ja-JP" altLang="en-US" sz="2400" b="1"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吹奏楽</a:t>
            </a:r>
            <a:r>
              <a:rPr lang="ja-JP" altLang="en-US" sz="2400" b="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部</a:t>
            </a:r>
            <a:endParaRPr lang="en-US" altLang="ja-JP" sz="2400" b="1"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7344792" y="1114455"/>
            <a:ext cx="4406976" cy="1569660"/>
          </a:xfrm>
          <a:prstGeom prst="rect">
            <a:avLst/>
          </a:prstGeom>
          <a:noFill/>
        </p:spPr>
        <p:txBody>
          <a:bodyPr wrap="none" rtlCol="0">
            <a:spAutoFit/>
          </a:bodyPr>
          <a:lstStyle/>
          <a:p>
            <a:r>
              <a:rPr lang="ja-JP" altLang="en-US" sz="2400" dirty="0"/>
              <a:t>←</a:t>
            </a:r>
            <a:r>
              <a:rPr kumimoji="1" lang="ja-JP" altLang="en-US" sz="2400" dirty="0" smtClean="0"/>
              <a:t>名前は本名ではなく</a:t>
            </a:r>
            <a:endParaRPr kumimoji="1" lang="en-US" altLang="ja-JP" sz="2400" dirty="0" smtClean="0"/>
          </a:p>
          <a:p>
            <a:r>
              <a:rPr kumimoji="1" lang="ja-JP" altLang="en-US" sz="2400" dirty="0" smtClean="0"/>
              <a:t>　</a:t>
            </a:r>
            <a:r>
              <a:rPr kumimoji="1" lang="ja-JP" altLang="en-US" sz="2400" b="1" u="sng" dirty="0" smtClean="0">
                <a:solidFill>
                  <a:srgbClr val="FF0000"/>
                </a:solidFill>
              </a:rPr>
              <a:t>イニシャルで</a:t>
            </a:r>
            <a:r>
              <a:rPr kumimoji="1" lang="ja-JP" altLang="en-US" sz="2400" dirty="0" smtClean="0"/>
              <a:t>お願いします。</a:t>
            </a:r>
            <a:endParaRPr kumimoji="1" lang="en-US" altLang="ja-JP" sz="2400" dirty="0" smtClean="0"/>
          </a:p>
          <a:p>
            <a:r>
              <a:rPr lang="ja-JP" altLang="en-US" sz="2400" dirty="0" smtClean="0"/>
              <a:t>　部活名は必ず書いてください！</a:t>
            </a:r>
            <a:endParaRPr kumimoji="1" lang="en-US" altLang="ja-JP" sz="2400" dirty="0" smtClean="0"/>
          </a:p>
          <a:p>
            <a:endParaRPr kumimoji="1" lang="ja-JP" altLang="en-US" sz="2400" dirty="0"/>
          </a:p>
        </p:txBody>
      </p:sp>
      <p:sp>
        <p:nvSpPr>
          <p:cNvPr id="13" name="テキスト ボックス 12"/>
          <p:cNvSpPr txBox="1"/>
          <p:nvPr/>
        </p:nvSpPr>
        <p:spPr>
          <a:xfrm>
            <a:off x="7965504" y="7179215"/>
            <a:ext cx="461665" cy="92398"/>
          </a:xfrm>
          <a:prstGeom prst="rect">
            <a:avLst/>
          </a:prstGeom>
          <a:noFill/>
        </p:spPr>
        <p:txBody>
          <a:bodyPr vert="eaVert" wrap="none" rtlCol="0">
            <a:spAutoFit/>
          </a:bodyPr>
          <a:lstStyle/>
          <a:p>
            <a:endParaRPr kumimoji="1" lang="ja-JP" altLang="en-US" dirty="0"/>
          </a:p>
        </p:txBody>
      </p:sp>
      <p:sp>
        <p:nvSpPr>
          <p:cNvPr id="14" name="テキスト ボックス 13"/>
          <p:cNvSpPr txBox="1"/>
          <p:nvPr/>
        </p:nvSpPr>
        <p:spPr>
          <a:xfrm>
            <a:off x="7791328" y="7179215"/>
            <a:ext cx="3960440" cy="707886"/>
          </a:xfrm>
          <a:prstGeom prst="rect">
            <a:avLst/>
          </a:prstGeom>
          <a:noFill/>
        </p:spPr>
        <p:txBody>
          <a:bodyPr wrap="square" rtlCol="0">
            <a:spAutoFit/>
          </a:bodyPr>
          <a:lstStyle/>
          <a:p>
            <a:r>
              <a:rPr kumimoji="1" lang="ja-JP" altLang="en-US" sz="2000" dirty="0" smtClean="0"/>
              <a:t>←写真はできれば生徒が</a:t>
            </a:r>
            <a:endParaRPr kumimoji="1" lang="en-US" altLang="ja-JP" sz="2000" dirty="0" smtClean="0"/>
          </a:p>
          <a:p>
            <a:r>
              <a:rPr lang="ja-JP" altLang="en-US" sz="2000" dirty="0"/>
              <a:t>　</a:t>
            </a:r>
            <a:r>
              <a:rPr kumimoji="1" lang="ja-JP" altLang="en-US" sz="2000" dirty="0" smtClean="0"/>
              <a:t>写っているものでお願いします！　　</a:t>
            </a:r>
            <a:endParaRPr kumimoji="1" lang="ja-JP" altLang="en-US" sz="2000" dirty="0"/>
          </a:p>
        </p:txBody>
      </p:sp>
      <p:sp>
        <p:nvSpPr>
          <p:cNvPr id="7" name="テキスト ボックス 6"/>
          <p:cNvSpPr txBox="1"/>
          <p:nvPr/>
        </p:nvSpPr>
        <p:spPr>
          <a:xfrm>
            <a:off x="2636912" y="7997659"/>
            <a:ext cx="4563864"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頑張る部活生を</a:t>
            </a:r>
            <a:endParaRPr kumimoji="1" lang="en-US" altLang="ja-JP"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　　　応援しています！</a:t>
            </a:r>
            <a:endParaRPr kumimoji="1" lang="ja-JP" altLang="en-US"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p:txBody>
      </p:sp>
      <p:sp>
        <p:nvSpPr>
          <p:cNvPr id="15" name="テキスト ボックス 14"/>
          <p:cNvSpPr txBox="1"/>
          <p:nvPr/>
        </p:nvSpPr>
        <p:spPr>
          <a:xfrm>
            <a:off x="44623" y="2123728"/>
            <a:ext cx="3744417" cy="461665"/>
          </a:xfrm>
          <a:prstGeom prst="rect">
            <a:avLst/>
          </a:prstGeom>
          <a:solidFill>
            <a:srgbClr val="99CCFF"/>
          </a:solidFill>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本日の担当：</a:t>
            </a:r>
            <a:r>
              <a:rPr lang="ja-JP" altLang="en-US" sz="2400" dirty="0">
                <a:latin typeface="HGP創英角ｺﾞｼｯｸUB" pitchFamily="50" charset="-128"/>
                <a:ea typeface="HGP創英角ｺﾞｼｯｸUB" pitchFamily="50" charset="-128"/>
              </a:rPr>
              <a:t>八木橋</a:t>
            </a:r>
            <a:endParaRPr kumimoji="1" lang="ja-JP" altLang="en-US" sz="2400" dirty="0">
              <a:latin typeface="HGP創英角ｺﾞｼｯｸUB" pitchFamily="50" charset="-128"/>
              <a:ea typeface="HGP創英角ｺﾞｼｯｸUB" pitchFamily="50" charset="-128"/>
            </a:endParaRPr>
          </a:p>
        </p:txBody>
      </p:sp>
      <p:pic>
        <p:nvPicPr>
          <p:cNvPr id="16" name="図 15"/>
          <p:cNvPicPr>
            <a:picLocks noChangeAspect="1"/>
          </p:cNvPicPr>
          <p:nvPr/>
        </p:nvPicPr>
        <p:blipFill rotWithShape="1">
          <a:blip r:embed="rId7" cstate="print">
            <a:extLst>
              <a:ext uri="{28A0092B-C50C-407E-A947-70E740481C1C}">
                <a14:useLocalDpi xmlns:a14="http://schemas.microsoft.com/office/drawing/2010/main" val="0"/>
              </a:ext>
            </a:extLst>
          </a:blip>
          <a:srcRect l="11105" t="16029" r="9046" b="7418"/>
          <a:stretch/>
        </p:blipFill>
        <p:spPr>
          <a:xfrm>
            <a:off x="2780928" y="5296793"/>
            <a:ext cx="3798997" cy="2731591"/>
          </a:xfrm>
          <a:prstGeom prst="rect">
            <a:avLst/>
          </a:prstGeom>
        </p:spPr>
      </p:pic>
    </p:spTree>
    <p:extLst>
      <p:ext uri="{BB962C8B-B14F-4D97-AF65-F5344CB8AC3E}">
        <p14:creationId xmlns:p14="http://schemas.microsoft.com/office/powerpoint/2010/main" val="932674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Ayano Ide\AppData\Local\Microsoft\Windows\Temporary Internet Files\Content.IE5\6WLV36PX\green-grass-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8" y="8016912"/>
            <a:ext cx="6858000" cy="112704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34338"/>
          <a:stretch/>
        </p:blipFill>
        <p:spPr>
          <a:xfrm>
            <a:off x="19671" y="-15150"/>
            <a:ext cx="6937721" cy="1559405"/>
          </a:xfrm>
          <a:prstGeom prst="rect">
            <a:avLst/>
          </a:prstGeom>
        </p:spPr>
      </p:pic>
      <p:sp>
        <p:nvSpPr>
          <p:cNvPr id="2" name="タイトル 1"/>
          <p:cNvSpPr>
            <a:spLocks noGrp="1"/>
          </p:cNvSpPr>
          <p:nvPr>
            <p:ph type="ctrTitle"/>
          </p:nvPr>
        </p:nvSpPr>
        <p:spPr>
          <a:xfrm>
            <a:off x="19610" y="2237345"/>
            <a:ext cx="6858000" cy="5410274"/>
          </a:xfrm>
          <a:blipFill dpi="0" rotWithShape="1">
            <a:blip r:embed="rId4">
              <a:extLst>
                <a:ext uri="{28A0092B-C50C-407E-A947-70E740481C1C}">
                  <a14:useLocalDpi xmlns:a14="http://schemas.microsoft.com/office/drawing/2010/main" val="0"/>
                </a:ext>
              </a:extLst>
            </a:blip>
            <a:srcRect/>
            <a:stretch>
              <a:fillRect/>
            </a:stretch>
          </a:blipFill>
        </p:spPr>
        <p:txBody>
          <a:bodyPr anchor="t">
            <a:normAutofit/>
          </a:bodyPr>
          <a:lstStyle/>
          <a:p>
            <a:pPr algn="l"/>
            <a:r>
              <a:rPr kumimoji="1" lang="en-US" altLang="ja-JP" sz="2400" dirty="0" smtClean="0">
                <a:latin typeface="HGP創英角ｺﾞｼｯｸUB" pitchFamily="50" charset="-128"/>
                <a:ea typeface="HGP創英角ｺﾞｼｯｸUB" pitchFamily="50" charset="-128"/>
              </a:rPr>
              <a:t/>
            </a:r>
            <a:br>
              <a:rPr kumimoji="1" lang="en-US" altLang="ja-JP" sz="2400" dirty="0" smtClean="0">
                <a:latin typeface="HGP創英角ｺﾞｼｯｸUB" pitchFamily="50" charset="-128"/>
                <a:ea typeface="HGP創英角ｺﾞｼｯｸUB" pitchFamily="50" charset="-128"/>
              </a:rPr>
            </a:br>
            <a:r>
              <a:rPr lang="ja-JP" altLang="en-US" sz="2400" dirty="0" smtClean="0">
                <a:latin typeface="HGP創英角ｺﾞｼｯｸUB" pitchFamily="50" charset="-128"/>
                <a:ea typeface="HGP創英角ｺﾞｼｯｸUB" pitchFamily="50" charset="-128"/>
              </a:rPr>
              <a:t>こんにちは、武井です。</a:t>
            </a:r>
            <a:r>
              <a:rPr lang="en-US" altLang="ja-JP" sz="2400" dirty="0" smtClean="0">
                <a:latin typeface="HGP創英角ｺﾞｼｯｸUB" pitchFamily="50" charset="-128"/>
                <a:ea typeface="HGP創英角ｺﾞｼｯｸUB" pitchFamily="50" charset="-128"/>
              </a:rPr>
              <a:t/>
            </a:r>
            <a:br>
              <a:rPr lang="en-US" altLang="ja-JP" sz="2400" dirty="0" smtClean="0">
                <a:latin typeface="HGP創英角ｺﾞｼｯｸUB" pitchFamily="50" charset="-128"/>
                <a:ea typeface="HGP創英角ｺﾞｼｯｸUB" pitchFamily="50" charset="-128"/>
              </a:rPr>
            </a:br>
            <a:r>
              <a:rPr lang="ja-JP" altLang="en-US" sz="2400" dirty="0" smtClean="0">
                <a:latin typeface="HGP創英角ｺﾞｼｯｸUB" pitchFamily="50" charset="-128"/>
                <a:ea typeface="HGP創英角ｺﾞｼｯｸUB" pitchFamily="50" charset="-128"/>
              </a:rPr>
              <a:t>今日は高校</a:t>
            </a:r>
            <a:r>
              <a:rPr lang="en-US" altLang="ja-JP" sz="2400" dirty="0">
                <a:latin typeface="HGP創英角ｺﾞｼｯｸUB" pitchFamily="50" charset="-128"/>
                <a:ea typeface="HGP創英角ｺﾞｼｯｸUB" pitchFamily="50" charset="-128"/>
              </a:rPr>
              <a:t>2</a:t>
            </a:r>
            <a:r>
              <a:rPr lang="ja-JP" altLang="en-US" sz="2400" dirty="0" smtClean="0">
                <a:latin typeface="HGP創英角ｺﾞｼｯｸUB" pitchFamily="50" charset="-128"/>
                <a:ea typeface="HGP創英角ｺﾞｼｯｸUB" pitchFamily="50" charset="-128"/>
              </a:rPr>
              <a:t>年生の</a:t>
            </a:r>
            <a:r>
              <a:rPr lang="en-US" altLang="ja-JP" sz="2800" dirty="0" smtClean="0">
                <a:latin typeface="HGP創英角ｺﾞｼｯｸUB" pitchFamily="50" charset="-128"/>
                <a:ea typeface="HGP創英角ｺﾞｼｯｸUB" pitchFamily="50" charset="-128"/>
              </a:rPr>
              <a:t>S</a:t>
            </a:r>
            <a:r>
              <a:rPr lang="ja-JP" altLang="en-US" sz="2800" dirty="0" err="1" smtClean="0">
                <a:latin typeface="HGP創英角ｺﾞｼｯｸUB" pitchFamily="50" charset="-128"/>
                <a:ea typeface="HGP創英角ｺﾞｼｯｸUB" pitchFamily="50" charset="-128"/>
              </a:rPr>
              <a:t>くん</a:t>
            </a:r>
            <a:r>
              <a:rPr lang="ja-JP" altLang="en-US" sz="2400" dirty="0" err="1" smtClean="0">
                <a:latin typeface="HGP創英角ｺﾞｼｯｸUB" pitchFamily="50" charset="-128"/>
                <a:ea typeface="HGP創英角ｺﾞｼｯｸUB" pitchFamily="50" charset="-128"/>
              </a:rPr>
              <a:t>を紹</a:t>
            </a:r>
            <a:r>
              <a:rPr lang="ja-JP" altLang="en-US" sz="2400" dirty="0" smtClean="0">
                <a:latin typeface="HGP創英角ｺﾞｼｯｸUB" pitchFamily="50" charset="-128"/>
                <a:ea typeface="HGP創英角ｺﾞｼｯｸUB" pitchFamily="50" charset="-128"/>
              </a:rPr>
              <a:t>介したいと思います。Ｏさんは</a:t>
            </a:r>
            <a:r>
              <a:rPr lang="ja-JP" altLang="en-US" sz="2400" dirty="0">
                <a:latin typeface="HGP創英角ｺﾞｼｯｸUB" pitchFamily="50" charset="-128"/>
                <a:ea typeface="HGP創英角ｺﾞｼｯｸUB" pitchFamily="50" charset="-128"/>
              </a:rPr>
              <a:t>卓球部</a:t>
            </a:r>
            <a:r>
              <a:rPr lang="ja-JP" altLang="en-US" sz="2400" dirty="0" smtClean="0">
                <a:latin typeface="HGP創英角ｺﾞｼｯｸUB" pitchFamily="50" charset="-128"/>
                <a:ea typeface="HGP創英角ｺﾞｼｯｸUB" pitchFamily="50" charset="-128"/>
              </a:rPr>
              <a:t>に所属していて、</a:t>
            </a:r>
            <a:r>
              <a:rPr lang="ja-JP" altLang="en-US" sz="2400" dirty="0" smtClean="0">
                <a:solidFill>
                  <a:srgbClr val="00B0F0"/>
                </a:solidFill>
                <a:latin typeface="HGP創英角ｺﾞｼｯｸUB" pitchFamily="50" charset="-128"/>
                <a:ea typeface="HGP創英角ｺﾞｼｯｸUB" pitchFamily="50" charset="-128"/>
              </a:rPr>
              <a:t>週</a:t>
            </a:r>
            <a:r>
              <a:rPr lang="en-US" altLang="ja-JP" sz="2400" dirty="0" smtClean="0">
                <a:solidFill>
                  <a:srgbClr val="00B0F0"/>
                </a:solidFill>
                <a:latin typeface="HGP創英角ｺﾞｼｯｸUB" pitchFamily="50" charset="-128"/>
                <a:ea typeface="HGP創英角ｺﾞｼｯｸUB" pitchFamily="50" charset="-128"/>
              </a:rPr>
              <a:t>6</a:t>
            </a:r>
            <a:r>
              <a:rPr lang="ja-JP" altLang="en-US" sz="2400" dirty="0" smtClean="0">
                <a:solidFill>
                  <a:srgbClr val="00B0F0"/>
                </a:solidFill>
                <a:latin typeface="HGP創英角ｺﾞｼｯｸUB" pitchFamily="50" charset="-128"/>
                <a:ea typeface="HGP創英角ｺﾞｼｯｸUB" pitchFamily="50" charset="-128"/>
              </a:rPr>
              <a:t>日</a:t>
            </a:r>
            <a:r>
              <a:rPr lang="ja-JP" altLang="en-US" sz="2400" dirty="0" smtClean="0">
                <a:latin typeface="HGP創英角ｺﾞｼｯｸUB" pitchFamily="50" charset="-128"/>
                <a:ea typeface="HGP創英角ｺﾞｼｯｸUB" pitchFamily="50" charset="-128"/>
              </a:rPr>
              <a:t>練習あるそうです。そんな忙しい生活を送りながらも、</a:t>
            </a:r>
            <a:r>
              <a:rPr lang="ja-JP" altLang="en-US" sz="2400" dirty="0" smtClean="0">
                <a:solidFill>
                  <a:srgbClr val="FF0000"/>
                </a:solidFill>
                <a:latin typeface="HGP創英角ｺﾞｼｯｸUB" pitchFamily="50" charset="-128"/>
                <a:ea typeface="HGP創英角ｺﾞｼｯｸUB" pitchFamily="50" charset="-128"/>
              </a:rPr>
              <a:t>ほぼ毎日校舎に来て</a:t>
            </a:r>
            <a:r>
              <a:rPr lang="ja-JP" altLang="en-US" sz="2400" dirty="0" smtClean="0">
                <a:latin typeface="HGP創英角ｺﾞｼｯｸUB" pitchFamily="50" charset="-128"/>
                <a:ea typeface="HGP創英角ｺﾞｼｯｸUB" pitchFamily="50" charset="-128"/>
              </a:rPr>
              <a:t>、受講や高速基礎マスターに取り組んでいます</a:t>
            </a:r>
            <a:r>
              <a:rPr lang="en-US" altLang="ja-JP" sz="2400" dirty="0" smtClean="0">
                <a:latin typeface="HGP創英角ｺﾞｼｯｸUB" pitchFamily="50" charset="-128"/>
                <a:ea typeface="HGP創英角ｺﾞｼｯｸUB" pitchFamily="50" charset="-128"/>
              </a:rPr>
              <a:t>. </a:t>
            </a:r>
            <a:r>
              <a:rPr lang="ja-JP" altLang="en-US" sz="2400" dirty="0" smtClean="0">
                <a:latin typeface="HGP創英角ｺﾞｼｯｸUB" pitchFamily="50" charset="-128"/>
                <a:ea typeface="HGP創英角ｺﾞｼｯｸUB" pitchFamily="50" charset="-128"/>
              </a:rPr>
              <a:t>高速は今では英熟語の完全修得間近！頑張ってほしいですね</a:t>
            </a:r>
            <a:r>
              <a:rPr lang="en-US" altLang="ja-JP" sz="2400" dirty="0" smtClean="0">
                <a:latin typeface="HGP創英角ｺﾞｼｯｸUB" pitchFamily="50" charset="-128"/>
                <a:ea typeface="HGP創英角ｺﾞｼｯｸUB" pitchFamily="50" charset="-128"/>
              </a:rPr>
              <a:t>. </a:t>
            </a:r>
            <a:r>
              <a:rPr lang="ja-JP" altLang="en-US" sz="2400" dirty="0" smtClean="0">
                <a:latin typeface="HGP創英角ｺﾞｼｯｸUB" pitchFamily="50" charset="-128"/>
                <a:ea typeface="HGP創英角ｺﾞｼｯｸUB" pitchFamily="50" charset="-128"/>
              </a:rPr>
              <a:t>皆さんも部活動と勉強を上手に両立させていきましょう！</a:t>
            </a:r>
            <a:endParaRPr kumimoji="1" lang="ja-JP" altLang="en-US" sz="2400" dirty="0">
              <a:latin typeface="HGP創英角ｺﾞｼｯｸUB" pitchFamily="50" charset="-128"/>
              <a:ea typeface="HGP創英角ｺﾞｼｯｸUB" pitchFamily="50" charset="-128"/>
            </a:endParaRPr>
          </a:p>
        </p:txBody>
      </p:sp>
      <p:pic>
        <p:nvPicPr>
          <p:cNvPr id="1026" name="Picture 2" descr="C:\Users\Ayano Ide\AppData\Local\Microsoft\Windows\Temporary Internet Files\Content.IE5\8GDW0X9O\1024-cc-library0100077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735" y="107504"/>
            <a:ext cx="1991369" cy="1975811"/>
          </a:xfrm>
          <a:prstGeom prst="ellipse">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49433" y="234721"/>
            <a:ext cx="1309974" cy="584775"/>
          </a:xfrm>
          <a:prstGeom prst="rect">
            <a:avLst/>
          </a:prstGeom>
          <a:noFill/>
        </p:spPr>
        <p:txBody>
          <a:bodyPr wrap="none" rtlCol="0">
            <a:spAutoFit/>
          </a:bodyPr>
          <a:lstStyle/>
          <a:p>
            <a:r>
              <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Script" panose="020B0504020000000003" pitchFamily="34" charset="0"/>
                <a:ea typeface="AR P丸ゴシック体M" panose="020B0600010101010101" pitchFamily="50" charset="-128"/>
                <a:cs typeface="Consolas" panose="020B0609020204030204" pitchFamily="49" charset="0"/>
              </a:rPr>
              <a:t>MAY</a:t>
            </a:r>
            <a:r>
              <a:rPr lang="en-US" altLang="ja-JP" sz="2800" b="1" dirty="0" smtClean="0">
                <a:latin typeface="Bradley Hand ITC" panose="03070402050302030203" pitchFamily="66" charset="0"/>
                <a:ea typeface="AR P丸ゴシック体M" panose="020B0600010101010101" pitchFamily="50" charset="-128"/>
              </a:rPr>
              <a:t> </a:t>
            </a:r>
            <a:endParaRPr kumimoji="1" lang="ja-JP" altLang="en-US" sz="2800" b="1" dirty="0">
              <a:latin typeface="Bradley Hand ITC" panose="03070402050302030203" pitchFamily="66" charset="0"/>
              <a:ea typeface="AR P丸ゴシック体M" panose="020B0600010101010101" pitchFamily="50" charset="-128"/>
            </a:endParaRPr>
          </a:p>
        </p:txBody>
      </p:sp>
      <p:sp>
        <p:nvSpPr>
          <p:cNvPr id="5" name="テキスト ボックス 4"/>
          <p:cNvSpPr txBox="1"/>
          <p:nvPr/>
        </p:nvSpPr>
        <p:spPr>
          <a:xfrm>
            <a:off x="649433" y="527108"/>
            <a:ext cx="1313180" cy="1323439"/>
          </a:xfrm>
          <a:prstGeom prst="rect">
            <a:avLst/>
          </a:prstGeom>
          <a:noFill/>
        </p:spPr>
        <p:txBody>
          <a:bodyPr wrap="none" rtlCol="0">
            <a:spAutoFit/>
          </a:bodyPr>
          <a:lstStyle/>
          <a:p>
            <a:r>
              <a:rPr lang="en-US" altLang="ja-JP"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anose="020B0609020204030204" pitchFamily="49" charset="0"/>
                <a:cs typeface="Consolas" panose="020B0609020204030204" pitchFamily="49" charset="0"/>
              </a:rPr>
              <a:t>19</a:t>
            </a:r>
          </a:p>
        </p:txBody>
      </p:sp>
      <p:sp>
        <p:nvSpPr>
          <p:cNvPr id="8" name="正方形/長方形 7"/>
          <p:cNvSpPr/>
          <p:nvPr/>
        </p:nvSpPr>
        <p:spPr>
          <a:xfrm>
            <a:off x="8901608" y="3680898"/>
            <a:ext cx="3502307" cy="25015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t>写真など。</a:t>
            </a:r>
            <a:endParaRPr kumimoji="1" lang="ja-JP" altLang="en-US" dirty="0"/>
          </a:p>
        </p:txBody>
      </p:sp>
      <p:sp>
        <p:nvSpPr>
          <p:cNvPr id="9" name="テキスト ボックス 8"/>
          <p:cNvSpPr txBox="1"/>
          <p:nvPr/>
        </p:nvSpPr>
        <p:spPr>
          <a:xfrm>
            <a:off x="-46848" y="8774620"/>
            <a:ext cx="4314001" cy="369332"/>
          </a:xfrm>
          <a:prstGeom prst="rect">
            <a:avLst/>
          </a:prstGeom>
          <a:noFill/>
        </p:spPr>
        <p:txBody>
          <a:bodyPr wrap="none" rtlCol="0">
            <a:spAutoFit/>
          </a:bodyPr>
          <a:lstStyle/>
          <a:p>
            <a:r>
              <a:rPr lang="en-US" altLang="ja-JP" dirty="0" err="1">
                <a:solidFill>
                  <a:srgbClr val="002060"/>
                </a:solidFill>
                <a:latin typeface="MYSTICAL" pitchFamily="2" charset="0"/>
              </a:rPr>
              <a:t>Toshin</a:t>
            </a:r>
            <a:r>
              <a:rPr lang="en-US" altLang="ja-JP" dirty="0">
                <a:solidFill>
                  <a:srgbClr val="002060"/>
                </a:solidFill>
                <a:latin typeface="MYSTICAL" pitchFamily="2" charset="0"/>
              </a:rPr>
              <a:t> High School </a:t>
            </a:r>
            <a:r>
              <a:rPr lang="en-US" altLang="ja-JP" dirty="0" err="1">
                <a:solidFill>
                  <a:srgbClr val="002060"/>
                </a:solidFill>
                <a:latin typeface="MYSTICAL" pitchFamily="2" charset="0"/>
              </a:rPr>
              <a:t>Kanamachi</a:t>
            </a:r>
            <a:r>
              <a:rPr lang="en-US" altLang="ja-JP" dirty="0">
                <a:solidFill>
                  <a:srgbClr val="002060"/>
                </a:solidFill>
                <a:latin typeface="MYSTICAL" pitchFamily="2" charset="0"/>
              </a:rPr>
              <a:t> Branch</a:t>
            </a:r>
            <a:endParaRPr kumimoji="1" lang="ja-JP" altLang="en-US" dirty="0">
              <a:solidFill>
                <a:srgbClr val="002060"/>
              </a:solidFill>
              <a:latin typeface="MYSTICAL" pitchFamily="2" charset="0"/>
            </a:endParaRPr>
          </a:p>
        </p:txBody>
      </p:sp>
      <p:sp>
        <p:nvSpPr>
          <p:cNvPr id="3" name="サブタイトル 2"/>
          <p:cNvSpPr>
            <a:spLocks noGrp="1"/>
          </p:cNvSpPr>
          <p:nvPr>
            <p:ph type="subTitle" idx="1"/>
          </p:nvPr>
        </p:nvSpPr>
        <p:spPr>
          <a:xfrm>
            <a:off x="2492896" y="240308"/>
            <a:ext cx="4032448" cy="874147"/>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a:solidFill>
              <a:srgbClr val="00B050"/>
            </a:solidFill>
          </a:ln>
          <a:effectLst>
            <a:glow rad="228600">
              <a:schemeClr val="accent1">
                <a:satMod val="175000"/>
                <a:alpha val="40000"/>
              </a:schemeClr>
            </a:glow>
            <a:softEdge rad="31750"/>
          </a:effectLst>
        </p:spPr>
        <p:txBody>
          <a:bodyPr>
            <a:noAutofit/>
          </a:bodyPr>
          <a:lstStyle/>
          <a:p>
            <a:r>
              <a:rPr kumimoji="1" lang="ja-JP" altLang="en-US" sz="4000" b="1"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HGS創英角ﾎﾟｯﾌﾟ体" panose="040B0A00000000000000" pitchFamily="50" charset="-128"/>
                <a:ea typeface="HGS創英角ﾎﾟｯﾌﾟ体" panose="040B0A00000000000000" pitchFamily="50" charset="-128"/>
              </a:rPr>
              <a:t>部</a:t>
            </a:r>
            <a:r>
              <a:rPr kumimoji="1"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rPr>
              <a:t>活生紹介！</a:t>
            </a:r>
            <a:endParaRPr kumimoji="1"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276872" y="1219511"/>
            <a:ext cx="4779888" cy="954107"/>
          </a:xfrm>
          <a:prstGeom prst="rect">
            <a:avLst/>
          </a:prstGeom>
          <a:solidFill>
            <a:srgbClr val="FFFFCC"/>
          </a:solidFill>
          <a:ln>
            <a:solidFill>
              <a:srgbClr val="FFFFCC"/>
            </a:solidFill>
          </a:ln>
          <a:effectLst>
            <a:softEdge rad="63500"/>
          </a:effectLst>
        </p:spPr>
        <p:txBody>
          <a:bodyPr wrap="square" rtlCol="0">
            <a:spAutoFit/>
          </a:bodyPr>
          <a:lstStyle/>
          <a:p>
            <a:pPr algn="ct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高校</a:t>
            </a:r>
            <a:r>
              <a:rPr lang="en-US" altLang="ja-JP"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3</a:t>
            </a: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年生のＳくん</a:t>
            </a:r>
            <a:endParaRPr lang="en-US" altLang="ja-JP"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28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部活：</a:t>
            </a:r>
            <a:r>
              <a:rPr lang="ja-JP" altLang="en-US" sz="2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rPr>
              <a:t>卓球部</a:t>
            </a:r>
            <a:endParaRPr lang="en-US" altLang="ja-JP" sz="2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7344792" y="1114455"/>
            <a:ext cx="4406976" cy="1569660"/>
          </a:xfrm>
          <a:prstGeom prst="rect">
            <a:avLst/>
          </a:prstGeom>
          <a:noFill/>
        </p:spPr>
        <p:txBody>
          <a:bodyPr wrap="none" rtlCol="0">
            <a:spAutoFit/>
          </a:bodyPr>
          <a:lstStyle/>
          <a:p>
            <a:r>
              <a:rPr lang="ja-JP" altLang="en-US" sz="2400" dirty="0"/>
              <a:t>←</a:t>
            </a:r>
            <a:r>
              <a:rPr kumimoji="1" lang="ja-JP" altLang="en-US" sz="2400" dirty="0" smtClean="0"/>
              <a:t>名前は本名ではなく</a:t>
            </a:r>
            <a:endParaRPr kumimoji="1" lang="en-US" altLang="ja-JP" sz="2400" dirty="0" smtClean="0"/>
          </a:p>
          <a:p>
            <a:r>
              <a:rPr kumimoji="1" lang="ja-JP" altLang="en-US" sz="2400" dirty="0" smtClean="0"/>
              <a:t>　</a:t>
            </a:r>
            <a:r>
              <a:rPr kumimoji="1" lang="ja-JP" altLang="en-US" sz="2400" b="1" u="sng" dirty="0" smtClean="0">
                <a:solidFill>
                  <a:srgbClr val="FF0000"/>
                </a:solidFill>
              </a:rPr>
              <a:t>イニシャルで</a:t>
            </a:r>
            <a:r>
              <a:rPr kumimoji="1" lang="ja-JP" altLang="en-US" sz="2400" dirty="0" smtClean="0"/>
              <a:t>お願いします。</a:t>
            </a:r>
            <a:endParaRPr kumimoji="1" lang="en-US" altLang="ja-JP" sz="2400" dirty="0" smtClean="0"/>
          </a:p>
          <a:p>
            <a:r>
              <a:rPr lang="ja-JP" altLang="en-US" sz="2400" dirty="0" smtClean="0"/>
              <a:t>　部活名は必ず書いてください！</a:t>
            </a:r>
            <a:endParaRPr kumimoji="1" lang="en-US" altLang="ja-JP" sz="2400" dirty="0" smtClean="0"/>
          </a:p>
          <a:p>
            <a:endParaRPr kumimoji="1" lang="ja-JP" altLang="en-US" sz="2400" dirty="0"/>
          </a:p>
        </p:txBody>
      </p:sp>
      <p:sp>
        <p:nvSpPr>
          <p:cNvPr id="13" name="テキスト ボックス 12"/>
          <p:cNvSpPr txBox="1"/>
          <p:nvPr/>
        </p:nvSpPr>
        <p:spPr>
          <a:xfrm>
            <a:off x="7965504" y="7179215"/>
            <a:ext cx="461665" cy="92398"/>
          </a:xfrm>
          <a:prstGeom prst="rect">
            <a:avLst/>
          </a:prstGeom>
          <a:noFill/>
        </p:spPr>
        <p:txBody>
          <a:bodyPr vert="eaVert" wrap="none" rtlCol="0">
            <a:spAutoFit/>
          </a:bodyPr>
          <a:lstStyle/>
          <a:p>
            <a:endParaRPr kumimoji="1" lang="ja-JP" altLang="en-US" dirty="0"/>
          </a:p>
        </p:txBody>
      </p:sp>
      <p:sp>
        <p:nvSpPr>
          <p:cNvPr id="14" name="テキスト ボックス 13"/>
          <p:cNvSpPr txBox="1"/>
          <p:nvPr/>
        </p:nvSpPr>
        <p:spPr>
          <a:xfrm>
            <a:off x="7791328" y="7179215"/>
            <a:ext cx="3960440" cy="707886"/>
          </a:xfrm>
          <a:prstGeom prst="rect">
            <a:avLst/>
          </a:prstGeom>
          <a:noFill/>
        </p:spPr>
        <p:txBody>
          <a:bodyPr wrap="square" rtlCol="0">
            <a:spAutoFit/>
          </a:bodyPr>
          <a:lstStyle/>
          <a:p>
            <a:r>
              <a:rPr kumimoji="1" lang="ja-JP" altLang="en-US" sz="2000" dirty="0" smtClean="0"/>
              <a:t>←写真はできれば生徒が</a:t>
            </a:r>
            <a:endParaRPr kumimoji="1" lang="en-US" altLang="ja-JP" sz="2000" dirty="0" smtClean="0"/>
          </a:p>
          <a:p>
            <a:r>
              <a:rPr lang="ja-JP" altLang="en-US" sz="2000" dirty="0"/>
              <a:t>　</a:t>
            </a:r>
            <a:r>
              <a:rPr kumimoji="1" lang="ja-JP" altLang="en-US" sz="2000" dirty="0" smtClean="0"/>
              <a:t>写っているものでお願いします！　　</a:t>
            </a:r>
            <a:endParaRPr kumimoji="1" lang="ja-JP" altLang="en-US" sz="2000" dirty="0"/>
          </a:p>
        </p:txBody>
      </p:sp>
      <p:sp>
        <p:nvSpPr>
          <p:cNvPr id="7" name="テキスト ボックス 6"/>
          <p:cNvSpPr txBox="1"/>
          <p:nvPr/>
        </p:nvSpPr>
        <p:spPr>
          <a:xfrm>
            <a:off x="2636912" y="7997659"/>
            <a:ext cx="4563864"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頑張る部活生を</a:t>
            </a:r>
            <a:endParaRPr kumimoji="1" lang="en-US" altLang="ja-JP"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a:p>
            <a:r>
              <a:rPr kumimoji="1" lang="ja-JP" alt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rPr>
              <a:t>　　　応援しています！</a:t>
            </a:r>
            <a:endParaRPr kumimoji="1" lang="ja-JP" altLang="en-US"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P創英角ﾎﾟｯﾌﾟ体" pitchFamily="50" charset="-128"/>
              <a:ea typeface="HGP創英角ﾎﾟｯﾌﾟ体" pitchFamily="50" charset="-128"/>
            </a:endParaRPr>
          </a:p>
        </p:txBody>
      </p:sp>
      <p:sp>
        <p:nvSpPr>
          <p:cNvPr id="15" name="テキスト ボックス 14"/>
          <p:cNvSpPr txBox="1"/>
          <p:nvPr/>
        </p:nvSpPr>
        <p:spPr>
          <a:xfrm>
            <a:off x="44624" y="2123728"/>
            <a:ext cx="2952328" cy="461665"/>
          </a:xfrm>
          <a:prstGeom prst="rect">
            <a:avLst/>
          </a:prstGeom>
          <a:solidFill>
            <a:srgbClr val="99CCFF"/>
          </a:solidFill>
        </p:spPr>
        <p:txBody>
          <a:bodyPr wrap="square" rtlCol="0">
            <a:spAutoFit/>
          </a:bodyPr>
          <a:lstStyle/>
          <a:p>
            <a:r>
              <a:rPr kumimoji="1" lang="ja-JP" altLang="en-US" sz="2400" dirty="0" smtClean="0">
                <a:latin typeface="HGP創英角ｺﾞｼｯｸUB" pitchFamily="50" charset="-128"/>
                <a:ea typeface="HGP創英角ｺﾞｼｯｸUB" pitchFamily="50" charset="-128"/>
              </a:rPr>
              <a:t>本日の担当：</a:t>
            </a:r>
            <a:r>
              <a:rPr lang="ja-JP" altLang="en-US" sz="2400" dirty="0">
                <a:latin typeface="HGP創英角ｺﾞｼｯｸUB" pitchFamily="50" charset="-128"/>
                <a:ea typeface="HGP創英角ｺﾞｼｯｸUB" pitchFamily="50" charset="-128"/>
              </a:rPr>
              <a:t>武井</a:t>
            </a:r>
            <a:endParaRPr kumimoji="1" lang="ja-JP" altLang="en-US" sz="2400" dirty="0">
              <a:latin typeface="HGP創英角ｺﾞｼｯｸUB" pitchFamily="50" charset="-128"/>
              <a:ea typeface="HGP創英角ｺﾞｼｯｸUB" pitchFamily="50" charset="-128"/>
            </a:endParaRP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38" y="6342183"/>
            <a:ext cx="3135806" cy="1674063"/>
          </a:xfrm>
          <a:prstGeom prst="rect">
            <a:avLst/>
          </a:prstGeom>
        </p:spPr>
      </p:pic>
      <p:pic>
        <p:nvPicPr>
          <p:cNvPr id="10" name="Picture 2" descr="H:\DCIM\100CASIO\CIMG994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5919" y="5410766"/>
            <a:ext cx="307234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758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1212</TotalTime>
  <Words>302</Words>
  <Application>Microsoft Office PowerPoint</Application>
  <PresentationFormat>画面に合わせる (4:3)</PresentationFormat>
  <Paragraphs>112</Paragraphs>
  <Slides>7</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7</vt:i4>
      </vt:variant>
    </vt:vector>
  </HeadingPairs>
  <TitlesOfParts>
    <vt:vector size="19" baseType="lpstr">
      <vt:lpstr>AR P丸ゴシック体M</vt:lpstr>
      <vt:lpstr>HGP創英角ｺﾞｼｯｸUB</vt:lpstr>
      <vt:lpstr>HGP創英角ﾎﾟｯﾌﾟ体</vt:lpstr>
      <vt:lpstr>HGS創英角ﾎﾟｯﾌﾟ体</vt:lpstr>
      <vt:lpstr>ＭＳ Ｐゴシック</vt:lpstr>
      <vt:lpstr>MYSTICAL</vt:lpstr>
      <vt:lpstr>Arial</vt:lpstr>
      <vt:lpstr>Bradley Hand ITC</vt:lpstr>
      <vt:lpstr>Calibri</vt:lpstr>
      <vt:lpstr>Consolas</vt:lpstr>
      <vt:lpstr>Segoe Script</vt:lpstr>
      <vt:lpstr>Office ​​テーマ</vt:lpstr>
      <vt:lpstr> こんにちは、野口です。 今日は高校3年生のMさんを紹介したいと思います。Mさんは和太鼓部に所属していて、週4日練習があるそうです。6月下旬に演奏会があり、それに向けて部活に打ち込んでいるそうです。 そんな中、東進に来て大門別を受けています。 勉強にも部活にも一生懸命打ち込んでいます！ 皆さんも頑張りましょう！！</vt:lpstr>
      <vt:lpstr> こんにちは！きょうは小野村グループのS君を紹介します。高3のS君は吹奏楽部で、楽器はクラリネットです。週に6日、4時間ほど練習します。8月の最後のコンクールに向けて猛練習しつつ、勉強も頑張り、学校の小テストで点数をしっかり取っています。僕も高3の夏まで野球をしてましたが、時間がない中でも基礎を固めていくことが重要ですね！S君、応援しています！</vt:lpstr>
      <vt:lpstr> チャクラダールグループのＹ君は高校２年生かつ部活生だけど文法はすでに完全修得済み！４月の模試では受験生を抜いてランクイン！週５日間部活がありながら週６日で登校！毎日受講しています！今後の課題は週間受講コマを増やすこと！受験生に劣らず、努力しています！直近の目標は例文完全修得！受験生も負けずにがんばれ！</vt:lpstr>
      <vt:lpstr> 今日は高校１年生の長倉グループの部活生を紹介したいと思います！みんな部活は様々ですが、週5～6で部活を頑張っていていながら、部活の後に２０時に校舎に来て受講をしたり、高速を毎日取り組んだり、部活と東進と両立しています。今週は高速の文法を毎日２ステージやると言ってくれた子もいます！素晴らしいですね☆これからも部活も勉強も頑張っていきましょう！！</vt:lpstr>
      <vt:lpstr> 今日は、元チャクラダールグループのＩさんを紹介したいと思います！Ｉさんはダンス部に所属しており最近は部活がとても忙しいそうです、、、しかし！そんな中でも毎日東進に来て勉強しているＩさんは素晴らしい！！高速も毎日復習しています！みなさんの中で部活を言い訳に勉強が疎かになっている人はいませんか？？忙しい中でも受験勉強を疎かにせずに努力しましょう！！</vt:lpstr>
      <vt:lpstr> こんにちは、八木橋です。今回は吹奏楽部に通っているY君について書きたいと思います。吹奏楽部は文化部の中でも体育会系な部活なんですよね。Y君の学校では毎日練習があるそうですが、そんな中Y君は毎日登校してます。練習後だと金町校に着くのが8時になりますが、少しでも勉強しようとする姿勢には感服しちゃいますね！高速は上級英単語修得一歩手前、頑張れ！</vt:lpstr>
      <vt:lpstr> こんにちは、武井です。 今日は高校2年生のSくんを紹介したいと思います。Ｏさんは卓球部に所属していて、週6日練習あるそうです。そんな忙しい生活を送りながらも、ほぼ毎日校舎に来て、受講や高速基礎マスターに取り組んでいます. 高速は今では英熟語の完全修得間近！頑張ってほしいですね. 皆さんも部活動と勉強を上手に両立させていきましょう！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Ayano Ide</dc:creator>
  <cp:lastModifiedBy>東進金町校</cp:lastModifiedBy>
  <cp:revision>40</cp:revision>
  <dcterms:created xsi:type="dcterms:W3CDTF">2015-05-03T15:24:25Z</dcterms:created>
  <dcterms:modified xsi:type="dcterms:W3CDTF">2015-05-20T12:51:19Z</dcterms:modified>
</cp:coreProperties>
</file>